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9" r:id="rId4"/>
    <p:sldId id="260" r:id="rId5"/>
    <p:sldId id="261" r:id="rId6"/>
    <p:sldId id="262" r:id="rId7"/>
    <p:sldId id="263" r:id="rId8"/>
    <p:sldId id="264" r:id="rId9"/>
    <p:sldId id="265" r:id="rId10"/>
    <p:sldId id="267" r:id="rId11"/>
    <p:sldId id="266" r:id="rId12"/>
    <p:sldId id="268" r:id="rId13"/>
    <p:sldId id="257" r:id="rId14"/>
    <p:sldId id="270" r:id="rId15"/>
    <p:sldId id="272" r:id="rId1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804000"/>
    <a:srgbClr val="FFF03C"/>
    <a:srgbClr val="FFCC66"/>
    <a:srgbClr val="408000"/>
    <a:srgbClr val="66CCFF"/>
    <a:srgbClr val="008080"/>
    <a:srgbClr val="CC66FF"/>
    <a:srgbClr val="8000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3" d="100"/>
          <a:sy n="63" d="100"/>
        </p:scale>
        <p:origin x="-2824" y="-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8ABE2B-6433-0244-A0B7-98D5AF72D412}"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1586530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8ABE2B-6433-0244-A0B7-98D5AF72D412}"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238233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8ABE2B-6433-0244-A0B7-98D5AF72D412}"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41565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8ABE2B-6433-0244-A0B7-98D5AF72D412}"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329022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8ABE2B-6433-0244-A0B7-98D5AF72D412}" type="datetimeFigureOut">
              <a:rPr lang="en-US" smtClean="0"/>
              <a:t>8/1/13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415858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8ABE2B-6433-0244-A0B7-98D5AF72D412}" type="datetimeFigureOut">
              <a:rPr lang="en-US" smtClean="0"/>
              <a:t>8/1/13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191958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ABE2B-6433-0244-A0B7-98D5AF72D412}" type="datetimeFigureOut">
              <a:rPr lang="en-US" smtClean="0"/>
              <a:t>8/1/13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385713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8ABE2B-6433-0244-A0B7-98D5AF72D412}" type="datetimeFigureOut">
              <a:rPr lang="en-US" smtClean="0"/>
              <a:t>8/1/13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202595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ABE2B-6433-0244-A0B7-98D5AF72D412}" type="datetimeFigureOut">
              <a:rPr lang="en-US" smtClean="0"/>
              <a:t>8/1/13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429374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8ABE2B-6433-0244-A0B7-98D5AF72D412}" type="datetimeFigureOut">
              <a:rPr lang="en-US" smtClean="0"/>
              <a:t>8/1/13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3219179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8ABE2B-6433-0244-A0B7-98D5AF72D412}" type="datetimeFigureOut">
              <a:rPr lang="en-US" smtClean="0"/>
              <a:t>8/1/13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5E55E-CD0D-1540-9797-B10F39DD142B}" type="slidenum">
              <a:rPr lang="en-US" smtClean="0"/>
              <a:t>‹#›</a:t>
            </a:fld>
            <a:endParaRPr lang="en-US"/>
          </a:p>
        </p:txBody>
      </p:sp>
    </p:spTree>
    <p:extLst>
      <p:ext uri="{BB962C8B-B14F-4D97-AF65-F5344CB8AC3E}">
        <p14:creationId xmlns:p14="http://schemas.microsoft.com/office/powerpoint/2010/main" val="12560853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D8ABE2B-6433-0244-A0B7-98D5AF72D412}" type="datetimeFigureOut">
              <a:rPr lang="en-US" smtClean="0"/>
              <a:t>8/1/13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A85E55E-CD0D-1540-9797-B10F39DD142B}" type="slidenum">
              <a:rPr lang="en-US" smtClean="0"/>
              <a:t>‹#›</a:t>
            </a:fld>
            <a:endParaRPr lang="en-US"/>
          </a:p>
        </p:txBody>
      </p:sp>
    </p:spTree>
    <p:extLst>
      <p:ext uri="{BB962C8B-B14F-4D97-AF65-F5344CB8AC3E}">
        <p14:creationId xmlns:p14="http://schemas.microsoft.com/office/powerpoint/2010/main" val="2347162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6002" y="1332737"/>
            <a:ext cx="6349067" cy="1754327"/>
          </a:xfrm>
          <a:prstGeom prst="rect">
            <a:avLst/>
          </a:prstGeom>
          <a:noFill/>
        </p:spPr>
        <p:txBody>
          <a:bodyPr wrap="square" lIns="91440" tIns="45720" rIns="91440" bIns="45720">
            <a:spAutoFit/>
          </a:bodyPr>
          <a:lstStyle/>
          <a:p>
            <a:pPr algn="ctr"/>
            <a:r>
              <a:rPr lang="en-US" sz="3600" b="1" cap="none" spc="0" dirty="0" smtClean="0">
                <a:ln w="12700">
                  <a:solidFill>
                    <a:schemeClr val="tx2">
                      <a:lumMod val="50000"/>
                    </a:schemeClr>
                  </a:solidFill>
                  <a:prstDash val="solid"/>
                </a:ln>
                <a:pattFill prst="openDmnd">
                  <a:fgClr>
                    <a:srgbClr val="804000"/>
                  </a:fgClr>
                  <a:bgClr>
                    <a:srgbClr val="66CCFF"/>
                  </a:bgClr>
                </a:pattFill>
                <a:effectLst>
                  <a:outerShdw blurRad="41275" dist="20320" dir="1800000" algn="tl" rotWithShape="0">
                    <a:srgbClr val="000000">
                      <a:alpha val="40000"/>
                    </a:srgbClr>
                  </a:outerShdw>
                </a:effectLst>
                <a:latin typeface="Marker Felt"/>
                <a:cs typeface="Marker Felt"/>
              </a:rPr>
              <a:t>A Day-to-Day Guide for </a:t>
            </a:r>
            <a:r>
              <a:rPr lang="en-US" sz="3600" b="1" dirty="0" smtClean="0">
                <a:ln w="12700">
                  <a:solidFill>
                    <a:schemeClr val="tx2">
                      <a:lumMod val="50000"/>
                    </a:schemeClr>
                  </a:solidFill>
                  <a:prstDash val="solid"/>
                </a:ln>
                <a:pattFill prst="openDmnd">
                  <a:fgClr>
                    <a:srgbClr val="804000"/>
                  </a:fgClr>
                  <a:bgClr>
                    <a:srgbClr val="66CCFF"/>
                  </a:bgClr>
                </a:pattFill>
                <a:effectLst>
                  <a:outerShdw blurRad="41275" dist="20320" dir="1800000" algn="tl" rotWithShape="0">
                    <a:srgbClr val="000000">
                      <a:alpha val="40000"/>
                    </a:srgbClr>
                  </a:outerShdw>
                </a:effectLst>
                <a:latin typeface="Marker Felt"/>
                <a:cs typeface="Marker Felt"/>
              </a:rPr>
              <a:t>Implementing Chromebooks in Your Classroom</a:t>
            </a:r>
            <a:endParaRPr lang="en-US" sz="3600" b="1" cap="none" spc="0" dirty="0">
              <a:ln w="12700">
                <a:solidFill>
                  <a:schemeClr val="tx2">
                    <a:lumMod val="50000"/>
                  </a:schemeClr>
                </a:solidFill>
                <a:prstDash val="solid"/>
              </a:ln>
              <a:pattFill prst="openDmnd">
                <a:fgClr>
                  <a:srgbClr val="804000"/>
                </a:fgClr>
                <a:bgClr>
                  <a:srgbClr val="66CCFF"/>
                </a:bgClr>
              </a:pattFill>
              <a:effectLst>
                <a:outerShdw blurRad="41275" dist="20320" dir="1800000" algn="tl" rotWithShape="0">
                  <a:srgbClr val="000000">
                    <a:alpha val="40000"/>
                  </a:srgbClr>
                </a:outerShdw>
              </a:effectLst>
              <a:latin typeface="Marker Felt"/>
              <a:cs typeface="Marker Felt"/>
            </a:endParaRPr>
          </a:p>
        </p:txBody>
      </p:sp>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192098" y="3394284"/>
            <a:ext cx="2557110" cy="646331"/>
          </a:xfrm>
          <a:prstGeom prst="rect">
            <a:avLst/>
          </a:prstGeom>
          <a:noFill/>
        </p:spPr>
        <p:txBody>
          <a:bodyPr wrap="none" rtlCol="0">
            <a:spAutoFit/>
          </a:bodyPr>
          <a:lstStyle/>
          <a:p>
            <a:pPr algn="ctr"/>
            <a:r>
              <a:rPr lang="en-US" b="1" dirty="0" smtClean="0">
                <a:solidFill>
                  <a:srgbClr val="804000"/>
                </a:solidFill>
                <a:latin typeface="Marker Felt"/>
                <a:cs typeface="Marker Felt"/>
              </a:rPr>
              <a:t>Created by Alissa Gray</a:t>
            </a:r>
            <a:endParaRPr lang="en-US" b="1" dirty="0">
              <a:solidFill>
                <a:srgbClr val="804000"/>
              </a:solidFill>
              <a:latin typeface="Marker Felt"/>
              <a:cs typeface="Marker Felt"/>
            </a:endParaRPr>
          </a:p>
          <a:p>
            <a:pPr algn="ctr"/>
            <a:r>
              <a:rPr lang="en-US" b="1" dirty="0" smtClean="0">
                <a:solidFill>
                  <a:srgbClr val="804000"/>
                </a:solidFill>
                <a:latin typeface="Marker Felt"/>
                <a:cs typeface="Marker Felt"/>
              </a:rPr>
              <a:t>fourth grade teacher</a:t>
            </a:r>
          </a:p>
        </p:txBody>
      </p:sp>
      <p:pic>
        <p:nvPicPr>
          <p:cNvPr id="7" name="Picture 6"/>
          <p:cNvPicPr>
            <a:picLocks noChangeAspect="1"/>
          </p:cNvPicPr>
          <p:nvPr/>
        </p:nvPicPr>
        <p:blipFill>
          <a:blip r:embed="rId2"/>
          <a:stretch>
            <a:fillRect/>
          </a:stretch>
        </p:blipFill>
        <p:spPr>
          <a:xfrm rot="343264">
            <a:off x="975231" y="4969136"/>
            <a:ext cx="4318170" cy="3113889"/>
          </a:xfrm>
          <a:prstGeom prst="rect">
            <a:avLst/>
          </a:prstGeom>
        </p:spPr>
      </p:pic>
    </p:spTree>
    <p:extLst>
      <p:ext uri="{BB962C8B-B14F-4D97-AF65-F5344CB8AC3E}">
        <p14:creationId xmlns:p14="http://schemas.microsoft.com/office/powerpoint/2010/main" val="13712127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278928"/>
            <a:ext cx="6127353" cy="8186857"/>
          </a:xfrm>
          <a:prstGeom prst="rect">
            <a:avLst/>
          </a:prstGeom>
          <a:noFill/>
        </p:spPr>
        <p:txBody>
          <a:bodyPr wrap="square" rtlCol="0">
            <a:spAutoFit/>
          </a:bodyPr>
          <a:lstStyle/>
          <a:p>
            <a:pPr algn="ctr"/>
            <a:r>
              <a:rPr lang="en-US" sz="2400" b="1" u="sng" dirty="0" smtClean="0">
                <a:latin typeface="YummyCupcakes"/>
                <a:cs typeface="YummyCupcakes"/>
              </a:rPr>
              <a:t>Implementation Day 7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review the steps for getting their Chromebooks, log onto a Chromebook, access Google Drive, and create a Google Doc.</a:t>
            </a:r>
          </a:p>
          <a:p>
            <a:endParaRPr lang="en-US" dirty="0">
              <a:latin typeface="YummyCupcakes"/>
              <a:cs typeface="YummyCupcakes"/>
            </a:endParaRPr>
          </a:p>
          <a:p>
            <a:pPr marL="457200" indent="-457200">
              <a:buFont typeface="+mj-lt"/>
              <a:buAutoNum type="arabicPeriod"/>
            </a:pPr>
            <a:r>
              <a:rPr lang="en-US" sz="2000" dirty="0" smtClean="0">
                <a:latin typeface="YummyCupcakes"/>
                <a:cs typeface="YummyCupcakes"/>
              </a:rPr>
              <a:t>Access Google Drive</a:t>
            </a:r>
          </a:p>
          <a:p>
            <a:pPr marL="457200" indent="-457200">
              <a:buFont typeface="+mj-lt"/>
              <a:buAutoNum type="arabicPeriod"/>
            </a:pPr>
            <a:r>
              <a:rPr lang="en-US" sz="2000" dirty="0" smtClean="0">
                <a:latin typeface="YummyCupcakes"/>
                <a:cs typeface="YummyCupcakes"/>
              </a:rPr>
              <a:t>Access school year folder</a:t>
            </a:r>
          </a:p>
          <a:p>
            <a:pPr marL="457200" indent="-457200">
              <a:buFont typeface="+mj-lt"/>
              <a:buAutoNum type="arabicPeriod"/>
            </a:pPr>
            <a:r>
              <a:rPr lang="en-US" sz="2000" dirty="0" smtClean="0">
                <a:latin typeface="YummyCupcakes"/>
                <a:cs typeface="YummyCupcakes"/>
              </a:rPr>
              <a:t>Create a Google Presentation</a:t>
            </a:r>
          </a:p>
          <a:p>
            <a:pPr marL="914400" lvl="1" indent="-457200">
              <a:buFont typeface="Arial"/>
              <a:buChar char="•"/>
            </a:pPr>
            <a:r>
              <a:rPr lang="en-US" sz="2000" dirty="0" smtClean="0">
                <a:latin typeface="YummyCupcakes"/>
                <a:cs typeface="YummyCupcakes"/>
              </a:rPr>
              <a:t>Decide what subject you want your students to create their first Google Presentation and have students select this folder.</a:t>
            </a:r>
          </a:p>
          <a:p>
            <a:pPr marL="914400" lvl="1" indent="-457200">
              <a:buFont typeface="Arial"/>
              <a:buChar char="•"/>
            </a:pPr>
            <a:r>
              <a:rPr lang="en-US" sz="2000" dirty="0" smtClean="0">
                <a:latin typeface="YummyCupcakes"/>
                <a:cs typeface="YummyCupcakes"/>
              </a:rPr>
              <a:t>Once students are in the correct subject folder, have them select the “Create” button and click on “Presentation.”</a:t>
            </a:r>
          </a:p>
          <a:p>
            <a:pPr marL="914400" lvl="1" indent="-457200">
              <a:buFont typeface="Arial"/>
              <a:buChar char="•"/>
            </a:pPr>
            <a:r>
              <a:rPr lang="en-US" sz="2000" dirty="0" smtClean="0">
                <a:latin typeface="YummyCupcakes"/>
                <a:cs typeface="YummyCupcakes"/>
              </a:rPr>
              <a:t>This now brings the students to a new, untitled presentation..</a:t>
            </a:r>
          </a:p>
          <a:p>
            <a:pPr marL="457200" indent="-457200">
              <a:buFont typeface="+mj-lt"/>
              <a:buAutoNum type="arabicPeriod"/>
            </a:pPr>
            <a:r>
              <a:rPr lang="en-US" sz="2000" dirty="0" smtClean="0">
                <a:latin typeface="YummyCupcakes"/>
                <a:cs typeface="YummyCupcakes"/>
              </a:rPr>
              <a:t>Title and select a theme for the Google Presentation.</a:t>
            </a:r>
          </a:p>
          <a:p>
            <a:pPr marL="914400" lvl="1" indent="-457200">
              <a:buFont typeface="Arial"/>
              <a:buChar char="•"/>
            </a:pPr>
            <a:r>
              <a:rPr lang="en-US" sz="2000" dirty="0" smtClean="0">
                <a:latin typeface="YummyCupcakes"/>
                <a:cs typeface="YummyCupcakes"/>
              </a:rPr>
              <a:t>Google Drive will prompt students to create a title and select a theme for their presentation. </a:t>
            </a:r>
          </a:p>
          <a:p>
            <a:pPr marL="914400" lvl="1" indent="-457200">
              <a:buFont typeface="Arial"/>
              <a:buChar char="•"/>
            </a:pPr>
            <a:r>
              <a:rPr lang="en-US" sz="2000" dirty="0" smtClean="0">
                <a:latin typeface="YummyCupcakes"/>
                <a:cs typeface="YummyCupcakes"/>
              </a:rPr>
              <a:t>I always suggest to students to only take 30 seconds to browse and select a theme as to avoid wasting time. </a:t>
            </a:r>
          </a:p>
          <a:p>
            <a:pPr marL="457200" indent="-457200">
              <a:buFont typeface="+mj-lt"/>
              <a:buAutoNum type="arabicPeriod"/>
            </a:pPr>
            <a:r>
              <a:rPr lang="en-US" sz="2000" dirty="0" smtClean="0">
                <a:latin typeface="YummyCupcakes"/>
                <a:cs typeface="YummyCupcakes"/>
              </a:rPr>
              <a:t>Create a title slide.</a:t>
            </a:r>
          </a:p>
          <a:p>
            <a:pPr marL="457200" indent="-457200">
              <a:buFont typeface="+mj-lt"/>
              <a:buAutoNum type="arabicPeriod"/>
            </a:pPr>
            <a:r>
              <a:rPr lang="en-US" sz="2000" dirty="0" smtClean="0">
                <a:latin typeface="YummyCupcakes"/>
                <a:cs typeface="YummyCupcakes"/>
              </a:rPr>
              <a:t>Create a title and body slide</a:t>
            </a:r>
          </a:p>
          <a:p>
            <a:pPr marL="457200" indent="-457200">
              <a:buFont typeface="+mj-lt"/>
              <a:buAutoNum type="arabicPeriod"/>
            </a:pPr>
            <a:r>
              <a:rPr lang="en-US" sz="2000" dirty="0" smtClean="0">
                <a:latin typeface="YummyCupcakes"/>
                <a:cs typeface="YummyCupcakes"/>
              </a:rPr>
              <a:t>Create a picture and caption slide.</a:t>
            </a:r>
          </a:p>
          <a:p>
            <a:pPr marL="914400" lvl="1" indent="-457200">
              <a:buFont typeface="Arial"/>
              <a:buChar char="•"/>
            </a:pPr>
            <a:endParaRPr lang="en-US" sz="2000" dirty="0" smtClean="0">
              <a:latin typeface="YummyCupcakes"/>
              <a:cs typeface="YummyCupcakes"/>
            </a:endParaRPr>
          </a:p>
        </p:txBody>
      </p:sp>
    </p:spTree>
    <p:extLst>
      <p:ext uri="{BB962C8B-B14F-4D97-AF65-F5344CB8AC3E}">
        <p14:creationId xmlns:p14="http://schemas.microsoft.com/office/powerpoint/2010/main" val="5915144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399876"/>
            <a:ext cx="6127353" cy="6647974"/>
          </a:xfrm>
          <a:prstGeom prst="rect">
            <a:avLst/>
          </a:prstGeom>
          <a:noFill/>
        </p:spPr>
        <p:txBody>
          <a:bodyPr wrap="square" rtlCol="0">
            <a:spAutoFit/>
          </a:bodyPr>
          <a:lstStyle/>
          <a:p>
            <a:pPr algn="ctr"/>
            <a:r>
              <a:rPr lang="en-US" sz="2400" b="1" u="sng" dirty="0" smtClean="0">
                <a:latin typeface="YummyCupcakes"/>
                <a:cs typeface="YummyCupcakes"/>
              </a:rPr>
              <a:t>Implementation Day 8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review the steps for getting their Chromebooks, log onto a Chromebook, access Google Drive, and edit their previously created Google Presentation..</a:t>
            </a:r>
          </a:p>
          <a:p>
            <a:endParaRPr lang="en-US" dirty="0">
              <a:latin typeface="YummyCupcakes"/>
              <a:cs typeface="YummyCupcakes"/>
            </a:endParaRPr>
          </a:p>
          <a:p>
            <a:pPr marL="457200" indent="-457200">
              <a:buFont typeface="+mj-lt"/>
              <a:buAutoNum type="arabicPeriod"/>
            </a:pPr>
            <a:r>
              <a:rPr lang="en-US" sz="2000" dirty="0" smtClean="0">
                <a:latin typeface="YummyCupcakes"/>
                <a:cs typeface="YummyCupcakes"/>
              </a:rPr>
              <a:t>Access Google Drive</a:t>
            </a:r>
          </a:p>
          <a:p>
            <a:pPr marL="457200" indent="-457200">
              <a:buFont typeface="+mj-lt"/>
              <a:buAutoNum type="arabicPeriod"/>
            </a:pPr>
            <a:r>
              <a:rPr lang="en-US" sz="2000" dirty="0" smtClean="0">
                <a:latin typeface="YummyCupcakes"/>
                <a:cs typeface="YummyCupcakes"/>
              </a:rPr>
              <a:t>Access school year and subject folder</a:t>
            </a:r>
          </a:p>
          <a:p>
            <a:pPr marL="457200" indent="-457200">
              <a:buFont typeface="+mj-lt"/>
              <a:buAutoNum type="arabicPeriod"/>
            </a:pPr>
            <a:r>
              <a:rPr lang="en-US" sz="2000" dirty="0" smtClean="0">
                <a:latin typeface="YummyCupcakes"/>
                <a:cs typeface="YummyCupcakes"/>
              </a:rPr>
              <a:t>Open their presentation..</a:t>
            </a:r>
          </a:p>
          <a:p>
            <a:pPr marL="457200" indent="-457200">
              <a:buFont typeface="+mj-lt"/>
              <a:buAutoNum type="arabicPeriod"/>
            </a:pPr>
            <a:r>
              <a:rPr lang="en-US" sz="2000" dirty="0" smtClean="0">
                <a:latin typeface="YummyCupcakes"/>
                <a:cs typeface="YummyCupcakes"/>
              </a:rPr>
              <a:t>Edit Google Presentation</a:t>
            </a:r>
          </a:p>
          <a:p>
            <a:pPr marL="914400" lvl="1" indent="-457200">
              <a:buFont typeface="Arial"/>
              <a:buChar char="•"/>
            </a:pPr>
            <a:r>
              <a:rPr lang="en-US" sz="2000" dirty="0" smtClean="0">
                <a:latin typeface="YummyCupcakes"/>
                <a:cs typeface="YummyCupcakes"/>
              </a:rPr>
              <a:t>Background</a:t>
            </a:r>
          </a:p>
          <a:p>
            <a:pPr marL="914400" lvl="1" indent="-457200">
              <a:buFont typeface="Arial"/>
              <a:buChar char="•"/>
            </a:pPr>
            <a:r>
              <a:rPr lang="en-US" sz="2000" dirty="0" smtClean="0">
                <a:latin typeface="YummyCupcakes"/>
                <a:cs typeface="YummyCupcakes"/>
              </a:rPr>
              <a:t>Change font</a:t>
            </a:r>
          </a:p>
          <a:p>
            <a:pPr marL="914400" lvl="1" indent="-457200">
              <a:buFont typeface="Arial"/>
              <a:buChar char="•"/>
            </a:pPr>
            <a:r>
              <a:rPr lang="en-US" sz="2000" dirty="0" smtClean="0">
                <a:latin typeface="YummyCupcakes"/>
                <a:cs typeface="YummyCupcakes"/>
              </a:rPr>
              <a:t>Change font size</a:t>
            </a:r>
          </a:p>
          <a:p>
            <a:pPr marL="914400" lvl="1" indent="-457200">
              <a:buFont typeface="Arial"/>
              <a:buChar char="•"/>
            </a:pPr>
            <a:r>
              <a:rPr lang="en-US" sz="2000" dirty="0" smtClean="0">
                <a:latin typeface="YummyCupcakes"/>
                <a:cs typeface="YummyCupcakes"/>
              </a:rPr>
              <a:t>Change font color</a:t>
            </a:r>
          </a:p>
          <a:p>
            <a:pPr marL="914400" lvl="1" indent="-457200">
              <a:buFont typeface="Arial"/>
              <a:buChar char="•"/>
            </a:pPr>
            <a:r>
              <a:rPr lang="en-US" sz="2000" dirty="0" smtClean="0">
                <a:latin typeface="YummyCupcakes"/>
                <a:cs typeface="YummyCupcakes"/>
              </a:rPr>
              <a:t>Add another text box</a:t>
            </a:r>
          </a:p>
          <a:p>
            <a:pPr marL="914400" lvl="1" indent="-457200">
              <a:buFont typeface="Arial"/>
              <a:buChar char="•"/>
            </a:pPr>
            <a:r>
              <a:rPr lang="en-US" sz="2000" dirty="0" smtClean="0">
                <a:latin typeface="YummyCupcakes"/>
                <a:cs typeface="YummyCupcakes"/>
              </a:rPr>
              <a:t>Add a picture</a:t>
            </a:r>
          </a:p>
          <a:p>
            <a:pPr marL="914400" lvl="1" indent="-457200">
              <a:buFont typeface="Arial"/>
              <a:buChar char="•"/>
            </a:pPr>
            <a:r>
              <a:rPr lang="en-US" sz="2000" dirty="0" smtClean="0">
                <a:latin typeface="YummyCupcakes"/>
                <a:cs typeface="YummyCupcakes"/>
              </a:rPr>
              <a:t>Add a transition</a:t>
            </a:r>
          </a:p>
          <a:p>
            <a:pPr marL="914400" lvl="1" indent="-457200">
              <a:buFont typeface="Arial"/>
              <a:buChar char="•"/>
            </a:pPr>
            <a:r>
              <a:rPr lang="en-US" sz="2000" dirty="0" smtClean="0">
                <a:latin typeface="YummyCupcakes"/>
                <a:cs typeface="YummyCupcakes"/>
              </a:rPr>
              <a:t>Add more slides to the presentation</a:t>
            </a:r>
          </a:p>
          <a:p>
            <a:pPr marL="914400" lvl="1" indent="-457200">
              <a:buFont typeface="Arial"/>
              <a:buChar char="•"/>
            </a:pPr>
            <a:r>
              <a:rPr lang="en-US" sz="2000" dirty="0" smtClean="0">
                <a:latin typeface="YummyCupcakes"/>
                <a:cs typeface="YummyCupcakes"/>
              </a:rPr>
              <a:t>Move chronological order of their slides</a:t>
            </a:r>
          </a:p>
          <a:p>
            <a:pPr marL="914400" lvl="1" indent="-457200">
              <a:buFont typeface="Arial"/>
              <a:buChar char="•"/>
            </a:pPr>
            <a:r>
              <a:rPr lang="en-US" sz="2000" dirty="0" smtClean="0">
                <a:latin typeface="YummyCupcakes"/>
                <a:cs typeface="YummyCupcakes"/>
              </a:rPr>
              <a:t>Add notes to their presentation</a:t>
            </a:r>
          </a:p>
          <a:p>
            <a:pPr marL="914400" lvl="1" indent="-457200">
              <a:buFont typeface="Arial"/>
              <a:buChar char="•"/>
            </a:pPr>
            <a:endParaRPr lang="en-US" sz="2000" dirty="0" smtClean="0">
              <a:latin typeface="YummyCupcakes"/>
              <a:cs typeface="YummyCupcakes"/>
            </a:endParaRPr>
          </a:p>
        </p:txBody>
      </p:sp>
    </p:spTree>
    <p:extLst>
      <p:ext uri="{BB962C8B-B14F-4D97-AF65-F5344CB8AC3E}">
        <p14:creationId xmlns:p14="http://schemas.microsoft.com/office/powerpoint/2010/main" val="6377302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399858"/>
            <a:ext cx="6127353" cy="7263527"/>
          </a:xfrm>
          <a:prstGeom prst="rect">
            <a:avLst/>
          </a:prstGeom>
          <a:noFill/>
        </p:spPr>
        <p:txBody>
          <a:bodyPr wrap="square" rtlCol="0">
            <a:spAutoFit/>
          </a:bodyPr>
          <a:lstStyle/>
          <a:p>
            <a:pPr algn="ctr"/>
            <a:r>
              <a:rPr lang="en-US" sz="2400" b="1" u="sng" dirty="0" smtClean="0">
                <a:latin typeface="YummyCupcakes"/>
                <a:cs typeface="YummyCupcakes"/>
              </a:rPr>
              <a:t>Implementation Day 9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review the steps for getting their Chromebooks, log onto a Chromebook, access Google Drive, and collaborate with another student on a Google Presentation</a:t>
            </a:r>
          </a:p>
          <a:p>
            <a:endParaRPr lang="en-US" dirty="0">
              <a:latin typeface="YummyCupcakes"/>
              <a:cs typeface="YummyCupcakes"/>
            </a:endParaRPr>
          </a:p>
          <a:p>
            <a:pPr marL="457200" indent="-457200">
              <a:buFont typeface="+mj-lt"/>
              <a:buAutoNum type="arabicPeriod"/>
            </a:pPr>
            <a:r>
              <a:rPr lang="en-US" sz="2000" dirty="0" smtClean="0">
                <a:latin typeface="YummyCupcakes"/>
                <a:cs typeface="YummyCupcakes"/>
              </a:rPr>
              <a:t>Access Google Drive</a:t>
            </a:r>
          </a:p>
          <a:p>
            <a:pPr marL="457200" indent="-457200">
              <a:buFont typeface="+mj-lt"/>
              <a:buAutoNum type="arabicPeriod"/>
            </a:pPr>
            <a:r>
              <a:rPr lang="en-US" sz="2000" dirty="0" smtClean="0">
                <a:latin typeface="YummyCupcakes"/>
                <a:cs typeface="YummyCupcakes"/>
              </a:rPr>
              <a:t>Access school year and subject folder</a:t>
            </a:r>
          </a:p>
          <a:p>
            <a:pPr marL="457200" indent="-457200">
              <a:buFont typeface="+mj-lt"/>
              <a:buAutoNum type="arabicPeriod"/>
            </a:pPr>
            <a:r>
              <a:rPr lang="en-US" sz="2000" dirty="0" smtClean="0">
                <a:latin typeface="YummyCupcakes"/>
                <a:cs typeface="YummyCupcakes"/>
              </a:rPr>
              <a:t>Open their presentation..</a:t>
            </a:r>
          </a:p>
          <a:p>
            <a:pPr marL="457200" indent="-457200">
              <a:buFont typeface="+mj-lt"/>
              <a:buAutoNum type="arabicPeriod"/>
            </a:pPr>
            <a:r>
              <a:rPr lang="en-US" sz="2000" dirty="0" smtClean="0">
                <a:latin typeface="YummyCupcakes"/>
                <a:cs typeface="YummyCupcakes"/>
              </a:rPr>
              <a:t>Share the presentation with a pre-assigned student.</a:t>
            </a:r>
          </a:p>
          <a:p>
            <a:pPr marL="457200" indent="-457200">
              <a:buFont typeface="+mj-lt"/>
              <a:buAutoNum type="arabicPeriod"/>
            </a:pPr>
            <a:r>
              <a:rPr lang="en-US" sz="2000" dirty="0" smtClean="0">
                <a:latin typeface="YummyCupcakes"/>
                <a:cs typeface="YummyCupcakes"/>
              </a:rPr>
              <a:t>Access shared Google Presentation.</a:t>
            </a:r>
          </a:p>
          <a:p>
            <a:pPr marL="457200" indent="-457200">
              <a:buFont typeface="+mj-lt"/>
              <a:buAutoNum type="arabicPeriod"/>
            </a:pPr>
            <a:r>
              <a:rPr lang="en-US" sz="2000" dirty="0" smtClean="0">
                <a:latin typeface="YummyCupcakes"/>
                <a:cs typeface="YummyCupcakes"/>
              </a:rPr>
              <a:t>Edit the shared Google Presentation</a:t>
            </a:r>
          </a:p>
          <a:p>
            <a:pPr marL="914400" lvl="1" indent="-457200">
              <a:buFont typeface="Arial"/>
              <a:buChar char="•"/>
            </a:pPr>
            <a:r>
              <a:rPr lang="en-US" sz="2000" dirty="0" smtClean="0">
                <a:latin typeface="YummyCupcakes"/>
                <a:cs typeface="YummyCupcakes"/>
              </a:rPr>
              <a:t>Background</a:t>
            </a:r>
          </a:p>
          <a:p>
            <a:pPr marL="914400" lvl="1" indent="-457200">
              <a:buFont typeface="Arial"/>
              <a:buChar char="•"/>
            </a:pPr>
            <a:r>
              <a:rPr lang="en-US" sz="2000" dirty="0" smtClean="0">
                <a:latin typeface="YummyCupcakes"/>
                <a:cs typeface="YummyCupcakes"/>
              </a:rPr>
              <a:t>Change font</a:t>
            </a:r>
          </a:p>
          <a:p>
            <a:pPr marL="914400" lvl="1" indent="-457200">
              <a:buFont typeface="Arial"/>
              <a:buChar char="•"/>
            </a:pPr>
            <a:r>
              <a:rPr lang="en-US" sz="2000" dirty="0" smtClean="0">
                <a:latin typeface="YummyCupcakes"/>
                <a:cs typeface="YummyCupcakes"/>
              </a:rPr>
              <a:t>Change font size</a:t>
            </a:r>
          </a:p>
          <a:p>
            <a:pPr marL="914400" lvl="1" indent="-457200">
              <a:buFont typeface="Arial"/>
              <a:buChar char="•"/>
            </a:pPr>
            <a:r>
              <a:rPr lang="en-US" sz="2000" dirty="0" smtClean="0">
                <a:latin typeface="YummyCupcakes"/>
                <a:cs typeface="YummyCupcakes"/>
              </a:rPr>
              <a:t>Change font color</a:t>
            </a:r>
          </a:p>
          <a:p>
            <a:pPr marL="914400" lvl="1" indent="-457200">
              <a:buFont typeface="Arial"/>
              <a:buChar char="•"/>
            </a:pPr>
            <a:r>
              <a:rPr lang="en-US" sz="2000" dirty="0" smtClean="0">
                <a:latin typeface="YummyCupcakes"/>
                <a:cs typeface="YummyCupcakes"/>
              </a:rPr>
              <a:t>Add another text box</a:t>
            </a:r>
          </a:p>
          <a:p>
            <a:pPr marL="914400" lvl="1" indent="-457200">
              <a:buFont typeface="Arial"/>
              <a:buChar char="•"/>
            </a:pPr>
            <a:r>
              <a:rPr lang="en-US" sz="2000" dirty="0" smtClean="0">
                <a:latin typeface="YummyCupcakes"/>
                <a:cs typeface="YummyCupcakes"/>
              </a:rPr>
              <a:t>Add a picture</a:t>
            </a:r>
          </a:p>
          <a:p>
            <a:pPr marL="914400" lvl="1" indent="-457200">
              <a:buFont typeface="Arial"/>
              <a:buChar char="•"/>
            </a:pPr>
            <a:r>
              <a:rPr lang="en-US" sz="2000" dirty="0" smtClean="0">
                <a:latin typeface="YummyCupcakes"/>
                <a:cs typeface="YummyCupcakes"/>
              </a:rPr>
              <a:t>Add a transition</a:t>
            </a:r>
          </a:p>
          <a:p>
            <a:pPr marL="914400" lvl="1" indent="-457200">
              <a:buFont typeface="Arial"/>
              <a:buChar char="•"/>
            </a:pPr>
            <a:r>
              <a:rPr lang="en-US" sz="2000" dirty="0" smtClean="0">
                <a:latin typeface="YummyCupcakes"/>
                <a:cs typeface="YummyCupcakes"/>
              </a:rPr>
              <a:t>Add more slides to the presentation</a:t>
            </a:r>
          </a:p>
          <a:p>
            <a:pPr marL="914400" lvl="1" indent="-457200">
              <a:buFont typeface="Arial"/>
              <a:buChar char="•"/>
            </a:pPr>
            <a:r>
              <a:rPr lang="en-US" sz="2000" dirty="0" smtClean="0">
                <a:latin typeface="YummyCupcakes"/>
                <a:cs typeface="YummyCupcakes"/>
              </a:rPr>
              <a:t>Move chronological order of their slides</a:t>
            </a:r>
          </a:p>
          <a:p>
            <a:pPr marL="914400" lvl="1" indent="-457200">
              <a:buFont typeface="Arial"/>
              <a:buChar char="•"/>
            </a:pPr>
            <a:r>
              <a:rPr lang="en-US" sz="2000" dirty="0" smtClean="0">
                <a:latin typeface="YummyCupcakes"/>
                <a:cs typeface="YummyCupcakes"/>
              </a:rPr>
              <a:t>Add notes to their presentation</a:t>
            </a:r>
          </a:p>
          <a:p>
            <a:pPr marL="914400" lvl="1" indent="-457200">
              <a:buFont typeface="Arial"/>
              <a:buChar char="•"/>
            </a:pPr>
            <a:endParaRPr lang="en-US" sz="2000" dirty="0" smtClean="0">
              <a:latin typeface="YummyCupcakes"/>
              <a:cs typeface="YummyCupcakes"/>
            </a:endParaRPr>
          </a:p>
        </p:txBody>
      </p:sp>
    </p:spTree>
    <p:extLst>
      <p:ext uri="{BB962C8B-B14F-4D97-AF65-F5344CB8AC3E}">
        <p14:creationId xmlns:p14="http://schemas.microsoft.com/office/powerpoint/2010/main" val="274396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90720" y="81604"/>
            <a:ext cx="7793287" cy="9001922"/>
            <a:chOff x="90720" y="81604"/>
            <a:chExt cx="7793287" cy="9001922"/>
          </a:xfrm>
        </p:grpSpPr>
        <p:sp>
          <p:nvSpPr>
            <p:cNvPr id="2" name="Rectangle 1"/>
            <p:cNvSpPr/>
            <p:nvPr/>
          </p:nvSpPr>
          <p:spPr>
            <a:xfrm>
              <a:off x="1026007" y="127031"/>
              <a:ext cx="6858000" cy="1323439"/>
            </a:xfrm>
            <a:prstGeom prst="rect">
              <a:avLst/>
            </a:prstGeom>
            <a:noFill/>
          </p:spPr>
          <p:txBody>
            <a:bodyPr wrap="square" lIns="91440" tIns="45720" rIns="91440" bIns="45720">
              <a:spAutoFit/>
            </a:bodyPr>
            <a:lstStyle/>
            <a:p>
              <a:pPr algn="ctr"/>
              <a:r>
                <a:rPr lang="en-US" sz="4000" b="1" cap="none" spc="0" dirty="0" smtClean="0">
                  <a:ln w="28575" cmpd="sng">
                    <a:solidFill>
                      <a:schemeClr val="tx1">
                        <a:lumMod val="75000"/>
                        <a:lumOff val="25000"/>
                      </a:schemeClr>
                    </a:solidFill>
                    <a:prstDash val="solid"/>
                  </a:ln>
                  <a:pattFill prst="lgConfetti">
                    <a:fgClr>
                      <a:srgbClr val="CC66FF"/>
                    </a:fgClr>
                    <a:bgClr>
                      <a:schemeClr val="bg1">
                        <a:lumMod val="85000"/>
                      </a:schemeClr>
                    </a:bgClr>
                  </a:pattFill>
                  <a:effectLst>
                    <a:outerShdw blurRad="41275" dist="20320" dir="1800000" algn="tl" rotWithShape="0">
                      <a:srgbClr val="000000">
                        <a:alpha val="40000"/>
                      </a:srgbClr>
                    </a:outerShdw>
                  </a:effectLst>
                  <a:latin typeface="Marker Felt"/>
                  <a:cs typeface="Marker Felt"/>
                </a:rPr>
                <a:t>Chromebook </a:t>
              </a:r>
            </a:p>
            <a:p>
              <a:pPr algn="ctr"/>
              <a:r>
                <a:rPr lang="en-US" sz="4000" b="1" cap="none" spc="0" dirty="0" smtClean="0">
                  <a:ln w="28575" cmpd="sng">
                    <a:solidFill>
                      <a:schemeClr val="tx1">
                        <a:lumMod val="75000"/>
                        <a:lumOff val="25000"/>
                      </a:schemeClr>
                    </a:solidFill>
                    <a:prstDash val="solid"/>
                  </a:ln>
                  <a:pattFill prst="lgConfetti">
                    <a:fgClr>
                      <a:srgbClr val="CC66FF"/>
                    </a:fgClr>
                    <a:bgClr>
                      <a:schemeClr val="bg1">
                        <a:lumMod val="85000"/>
                      </a:schemeClr>
                    </a:bgClr>
                  </a:pattFill>
                  <a:effectLst>
                    <a:outerShdw blurRad="41275" dist="20320" dir="1800000" algn="tl" rotWithShape="0">
                      <a:srgbClr val="000000">
                        <a:alpha val="40000"/>
                      </a:srgbClr>
                    </a:outerShdw>
                  </a:effectLst>
                  <a:latin typeface="Marker Felt"/>
                  <a:cs typeface="Marker Felt"/>
                </a:rPr>
                <a:t>Management</a:t>
              </a:r>
              <a:r>
                <a:rPr lang="en-US" sz="4000" b="1" dirty="0">
                  <a:ln w="28575" cmpd="sng">
                    <a:solidFill>
                      <a:schemeClr val="tx1">
                        <a:lumMod val="75000"/>
                        <a:lumOff val="25000"/>
                      </a:schemeClr>
                    </a:solidFill>
                    <a:prstDash val="solid"/>
                  </a:ln>
                  <a:pattFill prst="lgConfetti">
                    <a:fgClr>
                      <a:srgbClr val="CC66FF"/>
                    </a:fgClr>
                    <a:bgClr>
                      <a:schemeClr val="bg1">
                        <a:lumMod val="85000"/>
                      </a:schemeClr>
                    </a:bgClr>
                  </a:pattFill>
                  <a:effectLst>
                    <a:outerShdw blurRad="41275" dist="20320" dir="1800000" algn="tl" rotWithShape="0">
                      <a:srgbClr val="000000">
                        <a:alpha val="40000"/>
                      </a:srgbClr>
                    </a:outerShdw>
                  </a:effectLst>
                  <a:latin typeface="Marker Felt"/>
                  <a:cs typeface="Marker Felt"/>
                </a:rPr>
                <a:t> </a:t>
              </a:r>
              <a:r>
                <a:rPr lang="en-US" sz="4000" b="1" dirty="0" smtClean="0">
                  <a:ln w="28575" cmpd="sng">
                    <a:solidFill>
                      <a:schemeClr val="tx1">
                        <a:lumMod val="75000"/>
                        <a:lumOff val="25000"/>
                      </a:schemeClr>
                    </a:solidFill>
                    <a:prstDash val="solid"/>
                  </a:ln>
                  <a:pattFill prst="lgConfetti">
                    <a:fgClr>
                      <a:srgbClr val="CC66FF"/>
                    </a:fgClr>
                    <a:bgClr>
                      <a:schemeClr val="bg1">
                        <a:lumMod val="85000"/>
                      </a:schemeClr>
                    </a:bgClr>
                  </a:pattFill>
                  <a:effectLst>
                    <a:outerShdw blurRad="41275" dist="20320" dir="1800000" algn="tl" rotWithShape="0">
                      <a:srgbClr val="000000">
                        <a:alpha val="40000"/>
                      </a:srgbClr>
                    </a:outerShdw>
                  </a:effectLst>
                  <a:latin typeface="Marker Felt"/>
                  <a:cs typeface="Marker Felt"/>
                </a:rPr>
                <a:t>Tips</a:t>
              </a:r>
              <a:endParaRPr lang="en-US" sz="4000" b="1" cap="none" spc="0" dirty="0">
                <a:ln w="28575" cmpd="sng">
                  <a:solidFill>
                    <a:schemeClr val="tx1">
                      <a:lumMod val="75000"/>
                      <a:lumOff val="25000"/>
                    </a:schemeClr>
                  </a:solidFill>
                  <a:prstDash val="solid"/>
                </a:ln>
                <a:pattFill prst="lgConfetti">
                  <a:fgClr>
                    <a:srgbClr val="CC66FF"/>
                  </a:fgClr>
                  <a:bgClr>
                    <a:schemeClr val="bg1">
                      <a:lumMod val="85000"/>
                    </a:schemeClr>
                  </a:bgClr>
                </a:pattFill>
                <a:effectLst>
                  <a:outerShdw blurRad="41275" dist="20320" dir="1800000" algn="tl" rotWithShape="0">
                    <a:srgbClr val="000000">
                      <a:alpha val="40000"/>
                    </a:srgbClr>
                  </a:outerShdw>
                </a:effectLst>
                <a:latin typeface="Marker Felt"/>
                <a:cs typeface="Marker Felt"/>
              </a:endParaRPr>
            </a:p>
          </p:txBody>
        </p:sp>
        <p:sp>
          <p:nvSpPr>
            <p:cNvPr id="3" name="Rounded Rectangle 2"/>
            <p:cNvSpPr/>
            <p:nvPr/>
          </p:nvSpPr>
          <p:spPr>
            <a:xfrm>
              <a:off x="90720" y="81604"/>
              <a:ext cx="6668051" cy="9001922"/>
            </a:xfrm>
            <a:prstGeom prst="roundRect">
              <a:avLst/>
            </a:prstGeom>
            <a:noFill/>
            <a:ln w="57150" cmpd="sng">
              <a:solidFill>
                <a:schemeClr val="accent6">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rot="433268">
              <a:off x="254038" y="3614119"/>
              <a:ext cx="3753413" cy="1384995"/>
            </a:xfrm>
            <a:prstGeom prst="rect">
              <a:avLst/>
            </a:prstGeom>
            <a:solidFill>
              <a:schemeClr val="bg1"/>
            </a:solidFill>
            <a:ln w="19050" cmpd="sng">
              <a:solidFill>
                <a:srgbClr val="008080"/>
              </a:solidFill>
            </a:ln>
          </p:spPr>
          <p:txBody>
            <a:bodyPr wrap="square" rtlCol="0">
              <a:spAutoFit/>
            </a:bodyPr>
            <a:lstStyle/>
            <a:p>
              <a:r>
                <a:rPr lang="en-US" sz="1400" b="1" dirty="0" smtClean="0">
                  <a:latin typeface="YummyCupcakes"/>
                  <a:cs typeface="YummyCupcakes"/>
                </a:rPr>
                <a:t>Tip #3 Establish Instructional Routines</a:t>
              </a:r>
            </a:p>
            <a:p>
              <a:pPr marL="285750" indent="-285750">
                <a:buFont typeface="Arial"/>
                <a:buChar char="•"/>
              </a:pPr>
              <a:r>
                <a:rPr lang="en-US" sz="1400" dirty="0" smtClean="0">
                  <a:latin typeface="YummyCupcakes"/>
                  <a:cs typeface="YummyCupcakes"/>
                </a:rPr>
                <a:t>Place Chromebooks at 45 when instructing.</a:t>
              </a:r>
            </a:p>
            <a:p>
              <a:pPr marL="285750" indent="-285750">
                <a:buFont typeface="Arial"/>
                <a:buChar char="•"/>
              </a:pPr>
              <a:r>
                <a:rPr lang="en-US" sz="1400" dirty="0" smtClean="0">
                  <a:latin typeface="YummyCupcakes"/>
                  <a:cs typeface="YummyCupcakes"/>
                </a:rPr>
                <a:t>Freeze by placing hands in lap and moving away from Chromebook.</a:t>
              </a:r>
            </a:p>
            <a:p>
              <a:pPr marL="285750" indent="-285750">
                <a:buFont typeface="Arial"/>
                <a:buChar char="•"/>
              </a:pPr>
              <a:r>
                <a:rPr lang="en-US" sz="1400" dirty="0" smtClean="0">
                  <a:latin typeface="YummyCupcakes"/>
                  <a:cs typeface="YummyCupcakes"/>
                </a:rPr>
                <a:t>Identify student Chromebook experts to ask for help before asking for assistance from the teacher.</a:t>
              </a:r>
            </a:p>
          </p:txBody>
        </p:sp>
        <p:sp>
          <p:nvSpPr>
            <p:cNvPr id="5" name="TextBox 4"/>
            <p:cNvSpPr txBox="1"/>
            <p:nvPr/>
          </p:nvSpPr>
          <p:spPr>
            <a:xfrm>
              <a:off x="216298" y="1449650"/>
              <a:ext cx="5669185" cy="2031325"/>
            </a:xfrm>
            <a:prstGeom prst="rect">
              <a:avLst/>
            </a:prstGeom>
            <a:solidFill>
              <a:schemeClr val="bg1"/>
            </a:solidFill>
            <a:ln w="19050" cmpd="sng">
              <a:solidFill>
                <a:srgbClr val="008080"/>
              </a:solidFill>
            </a:ln>
          </p:spPr>
          <p:txBody>
            <a:bodyPr wrap="square" rtlCol="0">
              <a:spAutoFit/>
            </a:bodyPr>
            <a:lstStyle/>
            <a:p>
              <a:r>
                <a:rPr lang="en-US" sz="1400" b="1" dirty="0" smtClean="0">
                  <a:latin typeface="YummyCupcakes"/>
                  <a:cs typeface="YummyCupcakes"/>
                </a:rPr>
                <a:t>Tip #1 Practice the process of getting a Chromebook</a:t>
              </a:r>
            </a:p>
            <a:p>
              <a:pPr marL="285750" indent="-285750">
                <a:buFont typeface="Arial"/>
                <a:buChar char="•"/>
              </a:pPr>
              <a:r>
                <a:rPr lang="en-US" sz="1400" dirty="0" smtClean="0">
                  <a:latin typeface="YummyCupcakes"/>
                  <a:cs typeface="YummyCupcakes"/>
                </a:rPr>
                <a:t>Students always wash their hands before using the Chromebook.</a:t>
              </a:r>
            </a:p>
            <a:p>
              <a:pPr marL="742950" lvl="1" indent="-285750">
                <a:buFont typeface="Arial"/>
                <a:buChar char="•"/>
              </a:pPr>
              <a:r>
                <a:rPr lang="en-US" sz="1400" dirty="0" smtClean="0">
                  <a:latin typeface="YummyCupcakes"/>
                  <a:cs typeface="YummyCupcakes"/>
                </a:rPr>
                <a:t>Sanitizing wipes</a:t>
              </a:r>
            </a:p>
            <a:p>
              <a:pPr marL="742950" lvl="1" indent="-285750">
                <a:buFont typeface="Arial"/>
                <a:buChar char="•"/>
              </a:pPr>
              <a:r>
                <a:rPr lang="en-US" sz="1400" dirty="0" smtClean="0">
                  <a:latin typeface="YummyCupcakes"/>
                  <a:cs typeface="YummyCupcakes"/>
                </a:rPr>
                <a:t>Quick wash when using a sink. </a:t>
              </a:r>
            </a:p>
            <a:p>
              <a:pPr marL="285750" indent="-285750">
                <a:buFont typeface="Arial"/>
                <a:buChar char="•"/>
              </a:pPr>
              <a:r>
                <a:rPr lang="en-US" sz="1400" dirty="0" smtClean="0">
                  <a:latin typeface="YummyCupcakes"/>
                  <a:cs typeface="YummyCupcakes"/>
                </a:rPr>
                <a:t>Number each Chromebook so that students will always get the same Chromebook.</a:t>
              </a:r>
            </a:p>
            <a:p>
              <a:pPr marL="285750" indent="-285750">
                <a:buFont typeface="Arial"/>
                <a:buChar char="•"/>
              </a:pPr>
              <a:r>
                <a:rPr lang="en-US" sz="1400" dirty="0" smtClean="0">
                  <a:latin typeface="YummyCupcakes"/>
                  <a:cs typeface="YummyCupcakes"/>
                </a:rPr>
                <a:t>Students always walk with the Chromebooks closed and held against their body using 2 hands.</a:t>
              </a:r>
            </a:p>
            <a:p>
              <a:pPr marL="285750" indent="-285750">
                <a:buFont typeface="Arial"/>
                <a:buChar char="•"/>
              </a:pPr>
              <a:r>
                <a:rPr lang="en-US" sz="1400" dirty="0" smtClean="0">
                  <a:latin typeface="YummyCupcakes"/>
                  <a:cs typeface="YummyCupcakes"/>
                </a:rPr>
                <a:t>Send a small group of students to get their Chromebooks as compared to sending all students at once.</a:t>
              </a:r>
            </a:p>
          </p:txBody>
        </p:sp>
        <p:sp>
          <p:nvSpPr>
            <p:cNvPr id="6" name="TextBox 5"/>
            <p:cNvSpPr txBox="1"/>
            <p:nvPr/>
          </p:nvSpPr>
          <p:spPr>
            <a:xfrm rot="21284838">
              <a:off x="3945020" y="3325771"/>
              <a:ext cx="2392339" cy="1169551"/>
            </a:xfrm>
            <a:prstGeom prst="rect">
              <a:avLst/>
            </a:prstGeom>
            <a:solidFill>
              <a:schemeClr val="bg1"/>
            </a:solidFill>
            <a:ln w="19050" cmpd="sng">
              <a:solidFill>
                <a:srgbClr val="008080"/>
              </a:solidFill>
            </a:ln>
          </p:spPr>
          <p:txBody>
            <a:bodyPr wrap="square" rtlCol="0">
              <a:spAutoFit/>
            </a:bodyPr>
            <a:lstStyle/>
            <a:p>
              <a:r>
                <a:rPr lang="en-US" sz="1400" b="1" dirty="0" smtClean="0">
                  <a:latin typeface="YummyCupcakes"/>
                  <a:cs typeface="YummyCupcakes"/>
                </a:rPr>
                <a:t>Tip #2 Allow time for students to customize their display</a:t>
              </a:r>
            </a:p>
            <a:p>
              <a:pPr marL="285750" indent="-285750">
                <a:buFont typeface="Arial"/>
                <a:buChar char="•"/>
              </a:pPr>
              <a:r>
                <a:rPr lang="en-US" sz="1400" dirty="0" smtClean="0">
                  <a:latin typeface="YummyCupcakes"/>
                  <a:cs typeface="YummyCupcakes"/>
                </a:rPr>
                <a:t>Sign-in picture</a:t>
              </a:r>
            </a:p>
            <a:p>
              <a:pPr marL="285750" indent="-285750">
                <a:buFont typeface="Arial"/>
                <a:buChar char="•"/>
              </a:pPr>
              <a:r>
                <a:rPr lang="en-US" sz="1400" dirty="0" smtClean="0">
                  <a:latin typeface="YummyCupcakes"/>
                  <a:cs typeface="YummyCupcakes"/>
                </a:rPr>
                <a:t>Desktop wallpaper</a:t>
              </a:r>
            </a:p>
            <a:p>
              <a:pPr marL="285750" indent="-285750">
                <a:buFont typeface="Arial"/>
                <a:buChar char="•"/>
              </a:pPr>
              <a:r>
                <a:rPr lang="en-US" sz="1400" dirty="0" smtClean="0">
                  <a:latin typeface="YummyCupcakes"/>
                  <a:cs typeface="YummyCupcakes"/>
                </a:rPr>
                <a:t>Chromebook theme</a:t>
              </a:r>
            </a:p>
          </p:txBody>
        </p:sp>
        <p:sp>
          <p:nvSpPr>
            <p:cNvPr id="8" name="TextBox 7"/>
            <p:cNvSpPr txBox="1"/>
            <p:nvPr/>
          </p:nvSpPr>
          <p:spPr>
            <a:xfrm rot="21292966">
              <a:off x="2106654" y="5012415"/>
              <a:ext cx="4441002" cy="1815882"/>
            </a:xfrm>
            <a:prstGeom prst="rect">
              <a:avLst/>
            </a:prstGeom>
            <a:solidFill>
              <a:schemeClr val="bg1"/>
            </a:solidFill>
            <a:ln w="19050" cmpd="sng">
              <a:solidFill>
                <a:srgbClr val="008080"/>
              </a:solidFill>
            </a:ln>
          </p:spPr>
          <p:txBody>
            <a:bodyPr wrap="square" rtlCol="0">
              <a:spAutoFit/>
            </a:bodyPr>
            <a:lstStyle/>
            <a:p>
              <a:r>
                <a:rPr lang="en-US" sz="1400" b="1" dirty="0" smtClean="0">
                  <a:latin typeface="YummyCupcakes"/>
                  <a:cs typeface="YummyCupcakes"/>
                </a:rPr>
                <a:t>Tip #4 Be Aware of how students are using their Chromebooks</a:t>
              </a:r>
            </a:p>
            <a:p>
              <a:pPr marL="285750" indent="-285750">
                <a:buFont typeface="Arial"/>
                <a:buChar char="•"/>
              </a:pPr>
              <a:r>
                <a:rPr lang="en-US" sz="1400" dirty="0" smtClean="0">
                  <a:latin typeface="YummyCupcakes"/>
                  <a:cs typeface="YummyCupcakes"/>
                </a:rPr>
                <a:t>Determine a day and time you will check student work.</a:t>
              </a:r>
            </a:p>
            <a:p>
              <a:pPr marL="285750" indent="-285750">
                <a:buFont typeface="Arial"/>
                <a:buChar char="•"/>
              </a:pPr>
              <a:r>
                <a:rPr lang="en-US" sz="1400" dirty="0" smtClean="0">
                  <a:latin typeface="YummyCupcakes"/>
                  <a:cs typeface="YummyCupcakes"/>
                </a:rPr>
                <a:t>Position yourself so that you can see a majority of student Chromebook screens.</a:t>
              </a:r>
            </a:p>
            <a:p>
              <a:pPr marL="285750" indent="-285750">
                <a:buFont typeface="Arial"/>
                <a:buChar char="•"/>
              </a:pPr>
              <a:r>
                <a:rPr lang="en-US" sz="1400" dirty="0" smtClean="0">
                  <a:latin typeface="YummyCupcakes"/>
                  <a:cs typeface="YummyCupcakes"/>
                </a:rPr>
                <a:t>Have students create a folder in Google Drive for the school year that is shared with you.</a:t>
              </a:r>
            </a:p>
            <a:p>
              <a:pPr marL="285750" indent="-285750">
                <a:buFont typeface="Arial"/>
                <a:buChar char="•"/>
              </a:pPr>
              <a:r>
                <a:rPr lang="en-US" sz="1400" dirty="0" smtClean="0">
                  <a:latin typeface="YummyCupcakes"/>
                  <a:cs typeface="YummyCupcakes"/>
                </a:rPr>
                <a:t>Create a checklist that will allow you to keep track of student work completion and changes made to student display screens.</a:t>
              </a:r>
            </a:p>
          </p:txBody>
        </p:sp>
        <p:sp>
          <p:nvSpPr>
            <p:cNvPr id="9" name="TextBox 8"/>
            <p:cNvSpPr txBox="1"/>
            <p:nvPr/>
          </p:nvSpPr>
          <p:spPr>
            <a:xfrm>
              <a:off x="673585" y="6950944"/>
              <a:ext cx="5591350" cy="1815882"/>
            </a:xfrm>
            <a:prstGeom prst="rect">
              <a:avLst/>
            </a:prstGeom>
            <a:solidFill>
              <a:schemeClr val="bg1"/>
            </a:solidFill>
            <a:ln w="19050" cmpd="sng">
              <a:solidFill>
                <a:srgbClr val="008080"/>
              </a:solidFill>
            </a:ln>
          </p:spPr>
          <p:txBody>
            <a:bodyPr wrap="square" rtlCol="0">
              <a:spAutoFit/>
            </a:bodyPr>
            <a:lstStyle/>
            <a:p>
              <a:r>
                <a:rPr lang="en-US" sz="1400" b="1" dirty="0" smtClean="0">
                  <a:latin typeface="YummyCupcakes"/>
                  <a:cs typeface="YummyCupcakes"/>
                </a:rPr>
                <a:t>Tip #5 Identify Chromebook Expectations and the Consequences for not following through with your expectations.</a:t>
              </a:r>
            </a:p>
            <a:p>
              <a:pPr marL="285750" indent="-285750">
                <a:buFont typeface="Arial"/>
                <a:buChar char="•"/>
              </a:pPr>
              <a:r>
                <a:rPr lang="en-US" sz="1400" dirty="0" smtClean="0">
                  <a:latin typeface="YummyCupcakes"/>
                  <a:cs typeface="YummyCupcakes"/>
                </a:rPr>
                <a:t>1</a:t>
              </a:r>
              <a:r>
                <a:rPr lang="en-US" sz="1400" baseline="30000" dirty="0" smtClean="0">
                  <a:latin typeface="YummyCupcakes"/>
                  <a:cs typeface="YummyCupcakes"/>
                </a:rPr>
                <a:t>st</a:t>
              </a:r>
              <a:r>
                <a:rPr lang="en-US" sz="1400" dirty="0" smtClean="0">
                  <a:latin typeface="YummyCupcakes"/>
                  <a:cs typeface="YummyCupcakes"/>
                </a:rPr>
                <a:t> misuse 5-10 minutes of no Chromebook use.</a:t>
              </a:r>
            </a:p>
            <a:p>
              <a:pPr marL="285750" indent="-285750">
                <a:buFont typeface="Arial"/>
                <a:buChar char="•"/>
              </a:pPr>
              <a:r>
                <a:rPr lang="en-US" sz="1400" dirty="0" smtClean="0">
                  <a:latin typeface="YummyCupcakes"/>
                  <a:cs typeface="YummyCupcakes"/>
                </a:rPr>
                <a:t>2</a:t>
              </a:r>
              <a:r>
                <a:rPr lang="en-US" sz="1400" baseline="30000" dirty="0" smtClean="0">
                  <a:latin typeface="YummyCupcakes"/>
                  <a:cs typeface="YummyCupcakes"/>
                </a:rPr>
                <a:t>nd</a:t>
              </a:r>
              <a:r>
                <a:rPr lang="en-US" sz="1400" dirty="0" smtClean="0">
                  <a:latin typeface="YummyCupcakes"/>
                  <a:cs typeface="YummyCupcakes"/>
                </a:rPr>
                <a:t> misuse 1 day without Chromebooks..</a:t>
              </a:r>
            </a:p>
            <a:p>
              <a:pPr marL="285750" indent="-285750">
                <a:buFont typeface="Arial"/>
                <a:buChar char="•"/>
              </a:pPr>
              <a:r>
                <a:rPr lang="en-US" sz="1400" dirty="0" smtClean="0">
                  <a:latin typeface="YummyCupcakes"/>
                  <a:cs typeface="YummyCupcakes"/>
                </a:rPr>
                <a:t>3</a:t>
              </a:r>
              <a:r>
                <a:rPr lang="en-US" sz="1400" baseline="30000" dirty="0" smtClean="0">
                  <a:latin typeface="YummyCupcakes"/>
                  <a:cs typeface="YummyCupcakes"/>
                </a:rPr>
                <a:t>rd</a:t>
              </a:r>
              <a:r>
                <a:rPr lang="en-US" sz="1400" dirty="0" smtClean="0">
                  <a:latin typeface="YummyCupcakes"/>
                  <a:cs typeface="YummyCupcakes"/>
                </a:rPr>
                <a:t> misuse 1 week to 1 month without Chromebooks..</a:t>
              </a:r>
            </a:p>
            <a:p>
              <a:pPr marL="285750" indent="-285750">
                <a:buFont typeface="Arial"/>
                <a:buChar char="•"/>
              </a:pPr>
              <a:r>
                <a:rPr lang="en-US" sz="1400" dirty="0" smtClean="0">
                  <a:latin typeface="YummyCupcakes"/>
                  <a:cs typeface="YummyCupcakes"/>
                </a:rPr>
                <a:t>4</a:t>
              </a:r>
              <a:r>
                <a:rPr lang="en-US" sz="1400" baseline="30000" dirty="0" smtClean="0">
                  <a:latin typeface="YummyCupcakes"/>
                  <a:cs typeface="YummyCupcakes"/>
                </a:rPr>
                <a:t>th</a:t>
              </a:r>
              <a:r>
                <a:rPr lang="en-US" sz="1400" dirty="0" smtClean="0">
                  <a:latin typeface="YummyCupcakes"/>
                  <a:cs typeface="YummyCupcakes"/>
                </a:rPr>
                <a:t> misuse 1 quarter to the entire year without Chromebooks. </a:t>
              </a:r>
            </a:p>
            <a:p>
              <a:pPr marL="285750" indent="-285750">
                <a:buFont typeface="Arial"/>
                <a:buChar char="•"/>
              </a:pPr>
              <a:r>
                <a:rPr lang="en-US" sz="1400" dirty="0" smtClean="0">
                  <a:latin typeface="YummyCupcakes"/>
                  <a:cs typeface="YummyCupcakes"/>
                </a:rPr>
                <a:t>Communicate with parents when a student is not allowed to use a Chromebook for more than 1 day.</a:t>
              </a:r>
            </a:p>
          </p:txBody>
        </p:sp>
      </p:grpSp>
    </p:spTree>
    <p:extLst>
      <p:ext uri="{BB962C8B-B14F-4D97-AF65-F5344CB8AC3E}">
        <p14:creationId xmlns:p14="http://schemas.microsoft.com/office/powerpoint/2010/main" val="39347437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2Apps Contract.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580"/>
            <a:ext cx="6858000" cy="8875059"/>
          </a:xfrm>
          <a:prstGeom prst="rect">
            <a:avLst/>
          </a:prstGeom>
        </p:spPr>
      </p:pic>
    </p:spTree>
    <p:extLst>
      <p:ext uri="{BB962C8B-B14F-4D97-AF65-F5344CB8AC3E}">
        <p14:creationId xmlns:p14="http://schemas.microsoft.com/office/powerpoint/2010/main" val="17887896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181402" y="100777"/>
            <a:ext cx="6570781" cy="8889520"/>
            <a:chOff x="181402" y="100777"/>
            <a:chExt cx="6570781" cy="8889520"/>
          </a:xfrm>
        </p:grpSpPr>
        <p:sp>
          <p:nvSpPr>
            <p:cNvPr id="2" name="Rounded Rectangle 1"/>
            <p:cNvSpPr/>
            <p:nvPr/>
          </p:nvSpPr>
          <p:spPr>
            <a:xfrm>
              <a:off x="181402" y="141102"/>
              <a:ext cx="6510313" cy="8849195"/>
            </a:xfrm>
            <a:prstGeom prst="roundRect">
              <a:avLst/>
            </a:prstGeom>
            <a:noFill/>
            <a:ln w="57150" cmpd="sng">
              <a:solidFill>
                <a:srgbClr val="FF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362805" y="141093"/>
              <a:ext cx="6167662" cy="6367128"/>
            </a:xfrm>
            <a:prstGeom prst="rect">
              <a:avLst/>
            </a:prstGeom>
            <a:noFill/>
          </p:spPr>
          <p:txBody>
            <a:bodyPr wrap="square" rtlCol="0">
              <a:spAutoFit/>
            </a:bodyPr>
            <a:lstStyle/>
            <a:p>
              <a:pPr algn="ctr"/>
              <a:endParaRPr lang="en-US" sz="1600" dirty="0" smtClean="0">
                <a:latin typeface="Marker Felt"/>
                <a:cs typeface="Marker Felt"/>
              </a:endParaRPr>
            </a:p>
            <a:p>
              <a:pPr algn="ctr"/>
              <a:r>
                <a:rPr lang="en-US" sz="2000" dirty="0" err="1" smtClean="0">
                  <a:latin typeface="Marker Felt"/>
                  <a:cs typeface="Marker Felt"/>
                </a:rPr>
                <a:t>Chromebook</a:t>
              </a:r>
              <a:r>
                <a:rPr lang="en-US" sz="2000" dirty="0" smtClean="0">
                  <a:latin typeface="Marker Felt"/>
                  <a:cs typeface="Marker Felt"/>
                </a:rPr>
                <a:t> Use Guidelines </a:t>
              </a:r>
            </a:p>
            <a:p>
              <a:endParaRPr lang="en-US" sz="1300" dirty="0" smtClean="0">
                <a:latin typeface="Marker Felt"/>
                <a:cs typeface="Marker Felt"/>
              </a:endParaRPr>
            </a:p>
            <a:p>
              <a:endParaRPr lang="en-US" sz="1300" dirty="0">
                <a:latin typeface="Marker Felt"/>
                <a:cs typeface="Marker Felt"/>
              </a:endParaRPr>
            </a:p>
            <a:p>
              <a:pPr>
                <a:lnSpc>
                  <a:spcPct val="120000"/>
                </a:lnSpc>
              </a:pPr>
              <a:r>
                <a:rPr lang="en-US" sz="1300" dirty="0" smtClean="0">
                  <a:latin typeface="Marker Felt"/>
                  <a:cs typeface="Marker Felt"/>
                </a:rPr>
                <a:t>Your child has the opportunity to work with </a:t>
              </a:r>
              <a:r>
                <a:rPr lang="en-US" sz="1300" dirty="0" err="1" smtClean="0">
                  <a:latin typeface="Marker Felt"/>
                  <a:cs typeface="Marker Felt"/>
                </a:rPr>
                <a:t>Chromebook</a:t>
              </a:r>
              <a:r>
                <a:rPr lang="en-US" sz="1300" dirty="0" smtClean="0">
                  <a:latin typeface="Marker Felt"/>
                  <a:cs typeface="Marker Felt"/>
                </a:rPr>
                <a:t> </a:t>
              </a:r>
              <a:r>
                <a:rPr lang="en-US" sz="1300" dirty="0" err="1" smtClean="0">
                  <a:latin typeface="Marker Felt"/>
                  <a:cs typeface="Marker Felt"/>
                </a:rPr>
                <a:t>divices</a:t>
              </a:r>
              <a:r>
                <a:rPr lang="en-US" sz="1300" dirty="0" smtClean="0">
                  <a:latin typeface="Marker Felt"/>
                  <a:cs typeface="Marker Felt"/>
                </a:rPr>
                <a:t> throughout this next school year. Before your child has access to the </a:t>
              </a:r>
              <a:r>
                <a:rPr lang="en-US" sz="1300" dirty="0" err="1" smtClean="0">
                  <a:latin typeface="Marker Felt"/>
                  <a:cs typeface="Marker Felt"/>
                </a:rPr>
                <a:t>Chromebooks</a:t>
              </a:r>
              <a:r>
                <a:rPr lang="en-US" sz="1300" dirty="0" smtClean="0">
                  <a:latin typeface="Marker Felt"/>
                  <a:cs typeface="Marker Felt"/>
                </a:rPr>
                <a:t>, please read and discuss the following terms of use agreement. If you have any questions regarding the expectations discussed below, please feel free to contact their classroom teacher. </a:t>
              </a:r>
              <a:endParaRPr lang="en-US" sz="1400" dirty="0">
                <a:latin typeface="Marker Felt"/>
                <a:cs typeface="Marker Felt"/>
              </a:endParaRPr>
            </a:p>
            <a:p>
              <a:pPr marL="457200" indent="-457200">
                <a:lnSpc>
                  <a:spcPct val="120000"/>
                </a:lnSpc>
                <a:buFont typeface="+mj-lt"/>
                <a:buAutoNum type="arabicPeriod"/>
              </a:pPr>
              <a:r>
                <a:rPr lang="en-US" sz="1350" dirty="0" smtClean="0">
                  <a:latin typeface="Marker Felt"/>
                  <a:cs typeface="Marker Felt"/>
                </a:rPr>
                <a:t>I will only use the </a:t>
              </a:r>
              <a:r>
                <a:rPr lang="en-US" sz="1350" dirty="0" err="1" smtClean="0">
                  <a:latin typeface="Marker Felt"/>
                  <a:cs typeface="Marker Felt"/>
                </a:rPr>
                <a:t>Chromebook</a:t>
              </a:r>
              <a:r>
                <a:rPr lang="en-US" sz="1350" dirty="0" smtClean="0">
                  <a:latin typeface="Marker Felt"/>
                  <a:cs typeface="Marker Felt"/>
                </a:rPr>
                <a:t> for school work as directed by my teacher.</a:t>
              </a:r>
            </a:p>
            <a:p>
              <a:pPr marL="457200" indent="-457200">
                <a:lnSpc>
                  <a:spcPct val="120000"/>
                </a:lnSpc>
                <a:buFont typeface="+mj-lt"/>
                <a:buAutoNum type="arabicPeriod"/>
              </a:pPr>
              <a:r>
                <a:rPr lang="en-US" sz="1350" dirty="0" smtClean="0">
                  <a:latin typeface="Marker Felt"/>
                  <a:cs typeface="Marker Felt"/>
                </a:rPr>
                <a:t>When using the </a:t>
              </a:r>
              <a:r>
                <a:rPr lang="en-US" sz="1350" dirty="0" err="1" smtClean="0">
                  <a:latin typeface="Marker Felt"/>
                  <a:cs typeface="Marker Felt"/>
                </a:rPr>
                <a:t>Chromebook</a:t>
              </a:r>
              <a:r>
                <a:rPr lang="en-US" sz="1350" dirty="0" smtClean="0">
                  <a:latin typeface="Marker Felt"/>
                  <a:cs typeface="Marker Felt"/>
                </a:rPr>
                <a:t>, I will be a good digital citizen:</a:t>
              </a:r>
            </a:p>
            <a:p>
              <a:pPr marL="914400" lvl="1" indent="-457200">
                <a:lnSpc>
                  <a:spcPct val="120000"/>
                </a:lnSpc>
                <a:buFont typeface="Arial"/>
                <a:buChar char="•"/>
              </a:pPr>
              <a:r>
                <a:rPr lang="en-US" sz="1350" dirty="0" smtClean="0">
                  <a:latin typeface="Marker Felt"/>
                  <a:cs typeface="Marker Felt"/>
                </a:rPr>
                <a:t>Use good manners.</a:t>
              </a:r>
            </a:p>
            <a:p>
              <a:pPr marL="914400" lvl="1" indent="-457200">
                <a:lnSpc>
                  <a:spcPct val="120000"/>
                </a:lnSpc>
                <a:buFont typeface="Arial"/>
                <a:buChar char="•"/>
              </a:pPr>
              <a:r>
                <a:rPr lang="en-US" sz="1350" dirty="0" smtClean="0">
                  <a:latin typeface="Marker Felt"/>
                  <a:cs typeface="Marker Felt"/>
                </a:rPr>
                <a:t>Use appropriate language.</a:t>
              </a:r>
            </a:p>
            <a:p>
              <a:pPr marL="914400" lvl="1" indent="-457200">
                <a:lnSpc>
                  <a:spcPct val="120000"/>
                </a:lnSpc>
                <a:buFont typeface="Arial"/>
                <a:buChar char="•"/>
              </a:pPr>
              <a:r>
                <a:rPr lang="en-US" sz="1350" dirty="0" smtClean="0">
                  <a:latin typeface="Marker Felt"/>
                  <a:cs typeface="Marker Felt"/>
                </a:rPr>
                <a:t>Only research school approved contents.</a:t>
              </a:r>
            </a:p>
            <a:p>
              <a:pPr marL="914400" lvl="1" indent="-457200">
                <a:lnSpc>
                  <a:spcPct val="120000"/>
                </a:lnSpc>
                <a:buFont typeface="Arial"/>
                <a:buChar char="•"/>
              </a:pPr>
              <a:r>
                <a:rPr lang="en-US" sz="1350" dirty="0" smtClean="0">
                  <a:latin typeface="Marker Felt"/>
                  <a:cs typeface="Marker Felt"/>
                </a:rPr>
                <a:t>Only use programs as directed by my teacher.</a:t>
              </a:r>
            </a:p>
            <a:p>
              <a:pPr marL="457200" indent="-457200">
                <a:lnSpc>
                  <a:spcPct val="120000"/>
                </a:lnSpc>
                <a:buFont typeface="+mj-lt"/>
                <a:buAutoNum type="arabicPeriod"/>
              </a:pPr>
              <a:r>
                <a:rPr lang="en-US" sz="1350" dirty="0" smtClean="0">
                  <a:latin typeface="Marker Felt"/>
                  <a:cs typeface="Marker Felt"/>
                </a:rPr>
                <a:t>I will make choices with the </a:t>
              </a:r>
              <a:r>
                <a:rPr lang="en-US" sz="1350" dirty="0" err="1" smtClean="0">
                  <a:latin typeface="Marker Felt"/>
                  <a:cs typeface="Marker Felt"/>
                </a:rPr>
                <a:t>Chromebooks</a:t>
              </a:r>
              <a:r>
                <a:rPr lang="en-US" sz="1350" dirty="0" smtClean="0">
                  <a:latin typeface="Marker Felt"/>
                  <a:cs typeface="Marker Felt"/>
                </a:rPr>
                <a:t> that will not damage any part of the device.</a:t>
              </a:r>
            </a:p>
            <a:p>
              <a:pPr marL="457200" indent="-457200">
                <a:lnSpc>
                  <a:spcPct val="120000"/>
                </a:lnSpc>
                <a:buFont typeface="+mj-lt"/>
                <a:buAutoNum type="arabicPeriod"/>
              </a:pPr>
              <a:r>
                <a:rPr lang="en-US" sz="1350" dirty="0" smtClean="0">
                  <a:latin typeface="Marker Felt"/>
                  <a:cs typeface="Marker Felt"/>
                </a:rPr>
                <a:t>I will keep all of my passwords private.</a:t>
              </a:r>
            </a:p>
            <a:p>
              <a:pPr marL="457200" indent="-457200">
                <a:lnSpc>
                  <a:spcPct val="120000"/>
                </a:lnSpc>
                <a:buFont typeface="+mj-lt"/>
                <a:buAutoNum type="arabicPeriod"/>
              </a:pPr>
              <a:r>
                <a:rPr lang="en-US" sz="1350" dirty="0" smtClean="0">
                  <a:latin typeface="Marker Felt"/>
                  <a:cs typeface="Marker Felt"/>
                </a:rPr>
                <a:t>If I do not know how to use any part of the </a:t>
              </a:r>
              <a:r>
                <a:rPr lang="en-US" sz="1350" dirty="0" err="1" smtClean="0">
                  <a:latin typeface="Marker Felt"/>
                  <a:cs typeface="Marker Felt"/>
                </a:rPr>
                <a:t>Chromebook</a:t>
              </a:r>
              <a:r>
                <a:rPr lang="en-US" sz="1350" dirty="0" smtClean="0">
                  <a:latin typeface="Marker Felt"/>
                  <a:cs typeface="Marker Felt"/>
                </a:rPr>
                <a:t>, I will ask for help.</a:t>
              </a:r>
            </a:p>
            <a:p>
              <a:pPr marL="457200" indent="-457200">
                <a:lnSpc>
                  <a:spcPct val="120000"/>
                </a:lnSpc>
                <a:buFont typeface="+mj-lt"/>
                <a:buAutoNum type="arabicPeriod"/>
              </a:pPr>
              <a:r>
                <a:rPr lang="en-US" sz="1350" dirty="0">
                  <a:latin typeface="Marker Felt"/>
                  <a:cs typeface="Marker Felt"/>
                </a:rPr>
                <a:t>I will not share personal </a:t>
              </a:r>
              <a:r>
                <a:rPr lang="en-US" sz="1350" dirty="0" smtClean="0">
                  <a:latin typeface="Marker Felt"/>
                  <a:cs typeface="Marker Felt"/>
                </a:rPr>
                <a:t>information about myself with anyone </a:t>
              </a:r>
              <a:r>
                <a:rPr lang="en-US" sz="1350" dirty="0">
                  <a:latin typeface="Marker Felt"/>
                  <a:cs typeface="Marker Felt"/>
                </a:rPr>
                <a:t>else on the Internet. </a:t>
              </a:r>
              <a:r>
                <a:rPr lang="en-US" sz="1350" dirty="0" smtClean="0">
                  <a:latin typeface="Marker Felt"/>
                  <a:cs typeface="Marker Felt"/>
                </a:rPr>
                <a:t>This </a:t>
              </a:r>
              <a:r>
                <a:rPr lang="en-US" sz="1350" dirty="0">
                  <a:latin typeface="Marker Felt"/>
                  <a:cs typeface="Marker Felt"/>
                </a:rPr>
                <a:t>includes address, </a:t>
              </a:r>
              <a:r>
                <a:rPr lang="en-US" sz="1350" dirty="0" smtClean="0">
                  <a:latin typeface="Marker Felt"/>
                  <a:cs typeface="Marker Felt"/>
                </a:rPr>
                <a:t>phone number</a:t>
              </a:r>
              <a:r>
                <a:rPr lang="en-US" sz="1350" dirty="0">
                  <a:latin typeface="Marker Felt"/>
                  <a:cs typeface="Marker Felt"/>
                </a:rPr>
                <a:t>, </a:t>
              </a:r>
              <a:r>
                <a:rPr lang="en-US" sz="1350" dirty="0" smtClean="0">
                  <a:latin typeface="Marker Felt"/>
                  <a:cs typeface="Marker Felt"/>
                </a:rPr>
                <a:t>photograph</a:t>
              </a:r>
              <a:r>
                <a:rPr lang="en-US" sz="1350" dirty="0">
                  <a:latin typeface="Marker Felt"/>
                  <a:cs typeface="Marker Felt"/>
                </a:rPr>
                <a:t>, </a:t>
              </a:r>
              <a:r>
                <a:rPr lang="en-US" sz="1350" dirty="0" smtClean="0">
                  <a:latin typeface="Marker Felt"/>
                  <a:cs typeface="Marker Felt"/>
                </a:rPr>
                <a:t>etc.</a:t>
              </a:r>
            </a:p>
            <a:p>
              <a:pPr marL="457200" indent="-457200">
                <a:lnSpc>
                  <a:spcPct val="120000"/>
                </a:lnSpc>
                <a:buFont typeface="+mj-lt"/>
                <a:buAutoNum type="arabicPeriod"/>
              </a:pPr>
              <a:r>
                <a:rPr lang="en-US" sz="1350" dirty="0" smtClean="0">
                  <a:latin typeface="Marker Felt"/>
                  <a:cs typeface="Marker Felt"/>
                </a:rPr>
                <a:t>I understand that my teacher and school staff can read any messages or projects I have created on my </a:t>
              </a:r>
              <a:r>
                <a:rPr lang="en-US" sz="1350" dirty="0" err="1" smtClean="0">
                  <a:latin typeface="Marker Felt"/>
                  <a:cs typeface="Marker Felt"/>
                </a:rPr>
                <a:t>Chromebook</a:t>
              </a:r>
              <a:r>
                <a:rPr lang="en-US" sz="1350" dirty="0" smtClean="0">
                  <a:latin typeface="Marker Felt"/>
                  <a:cs typeface="Marker Felt"/>
                </a:rPr>
                <a:t> using any account.</a:t>
              </a:r>
            </a:p>
            <a:p>
              <a:pPr marL="457200" indent="-457200">
                <a:lnSpc>
                  <a:spcPct val="120000"/>
                </a:lnSpc>
                <a:buFont typeface="+mj-lt"/>
                <a:buAutoNum type="arabicPeriod"/>
              </a:pPr>
              <a:r>
                <a:rPr lang="en-US" sz="1350" dirty="0" smtClean="0">
                  <a:latin typeface="Marker Felt"/>
                  <a:cs typeface="Marker Felt"/>
                </a:rPr>
                <a:t>I will only use content from the internet that I have permission to use. I will cite any source that is not my own personal idea.</a:t>
              </a:r>
            </a:p>
          </p:txBody>
        </p:sp>
        <p:cxnSp>
          <p:nvCxnSpPr>
            <p:cNvPr id="5" name="Straight Connector 4"/>
            <p:cNvCxnSpPr/>
            <p:nvPr/>
          </p:nvCxnSpPr>
          <p:spPr>
            <a:xfrm flipV="1">
              <a:off x="181402" y="6349647"/>
              <a:ext cx="6510313" cy="20158"/>
            </a:xfrm>
            <a:prstGeom prst="line">
              <a:avLst/>
            </a:prstGeom>
            <a:ln w="57150"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82182" y="6406867"/>
              <a:ext cx="6470001" cy="253916"/>
            </a:xfrm>
            <a:prstGeom prst="rect">
              <a:avLst/>
            </a:prstGeom>
            <a:noFill/>
          </p:spPr>
          <p:txBody>
            <a:bodyPr wrap="square" rtlCol="0">
              <a:spAutoFit/>
            </a:bodyPr>
            <a:lstStyle/>
            <a:p>
              <a:r>
                <a:rPr lang="en-US" sz="1050" dirty="0" smtClean="0">
                  <a:latin typeface="Marker Felt"/>
                  <a:cs typeface="Marker Felt"/>
                </a:rPr>
                <a:t>Please cut below the line and return the bottom portion of this agreement back to your classroom teacher.</a:t>
              </a:r>
              <a:endParaRPr lang="en-US" sz="1050" dirty="0">
                <a:latin typeface="Marker Felt"/>
                <a:cs typeface="Marker Felt"/>
              </a:endParaRPr>
            </a:p>
          </p:txBody>
        </p:sp>
        <p:sp>
          <p:nvSpPr>
            <p:cNvPr id="7" name="TextBox 6"/>
            <p:cNvSpPr txBox="1"/>
            <p:nvPr/>
          </p:nvSpPr>
          <p:spPr>
            <a:xfrm>
              <a:off x="302338" y="6732020"/>
              <a:ext cx="6349065" cy="830997"/>
            </a:xfrm>
            <a:prstGeom prst="rect">
              <a:avLst/>
            </a:prstGeom>
            <a:noFill/>
          </p:spPr>
          <p:txBody>
            <a:bodyPr wrap="square" rtlCol="0">
              <a:spAutoFit/>
            </a:bodyPr>
            <a:lstStyle/>
            <a:p>
              <a:r>
                <a:rPr lang="en-US" sz="1200" dirty="0" smtClean="0">
                  <a:latin typeface="Marker Felt"/>
                  <a:cs typeface="Marker Felt"/>
                </a:rPr>
                <a:t>I understand these expectations and intend on following these throughout the year. If I do not follow these expectations, I understand their will be consequences for my actions. </a:t>
              </a:r>
            </a:p>
            <a:p>
              <a:endParaRPr lang="en-US" sz="1200" dirty="0">
                <a:latin typeface="Marker Felt"/>
                <a:cs typeface="Marker Felt"/>
              </a:endParaRPr>
            </a:p>
            <a:p>
              <a:r>
                <a:rPr lang="en-US" sz="1200" dirty="0" smtClean="0">
                  <a:latin typeface="Marker Felt"/>
                  <a:cs typeface="Marker Felt"/>
                </a:rPr>
                <a:t>I have discussed these expectations with my child and my child agrees to follow them.</a:t>
              </a:r>
              <a:endParaRPr lang="en-US" sz="1200" dirty="0">
                <a:latin typeface="Marker Felt"/>
                <a:cs typeface="Marker Felt"/>
              </a:endParaRPr>
            </a:p>
          </p:txBody>
        </p:sp>
        <p:sp>
          <p:nvSpPr>
            <p:cNvPr id="8" name="TextBox 7"/>
            <p:cNvSpPr txBox="1"/>
            <p:nvPr/>
          </p:nvSpPr>
          <p:spPr>
            <a:xfrm>
              <a:off x="362805" y="7904385"/>
              <a:ext cx="2236510" cy="276999"/>
            </a:xfrm>
            <a:prstGeom prst="rect">
              <a:avLst/>
            </a:prstGeom>
            <a:noFill/>
          </p:spPr>
          <p:txBody>
            <a:bodyPr wrap="none" rtlCol="0">
              <a:spAutoFit/>
            </a:bodyPr>
            <a:lstStyle/>
            <a:p>
              <a:r>
                <a:rPr lang="en-US" sz="1200" dirty="0" smtClean="0">
                  <a:latin typeface="Marker Felt"/>
                  <a:cs typeface="Marker Felt"/>
                </a:rPr>
                <a:t>Name of student (please print)</a:t>
              </a:r>
              <a:endParaRPr lang="en-US" sz="1200" dirty="0">
                <a:latin typeface="Marker Felt"/>
                <a:cs typeface="Marker Felt"/>
              </a:endParaRPr>
            </a:p>
          </p:txBody>
        </p:sp>
        <p:sp>
          <p:nvSpPr>
            <p:cNvPr id="9" name="TextBox 8"/>
            <p:cNvSpPr txBox="1"/>
            <p:nvPr/>
          </p:nvSpPr>
          <p:spPr>
            <a:xfrm>
              <a:off x="3869906" y="7924543"/>
              <a:ext cx="1569851" cy="276999"/>
            </a:xfrm>
            <a:prstGeom prst="rect">
              <a:avLst/>
            </a:prstGeom>
            <a:noFill/>
          </p:spPr>
          <p:txBody>
            <a:bodyPr wrap="none" rtlCol="0">
              <a:spAutoFit/>
            </a:bodyPr>
            <a:lstStyle/>
            <a:p>
              <a:r>
                <a:rPr lang="en-US" sz="1200" dirty="0" smtClean="0">
                  <a:latin typeface="Marker Felt"/>
                  <a:cs typeface="Marker Felt"/>
                </a:rPr>
                <a:t>Signature of student</a:t>
              </a:r>
              <a:endParaRPr lang="en-US" sz="1200" dirty="0">
                <a:latin typeface="Marker Felt"/>
                <a:cs typeface="Marker Felt"/>
              </a:endParaRPr>
            </a:p>
          </p:txBody>
        </p:sp>
        <p:sp>
          <p:nvSpPr>
            <p:cNvPr id="10" name="TextBox 9"/>
            <p:cNvSpPr txBox="1"/>
            <p:nvPr/>
          </p:nvSpPr>
          <p:spPr>
            <a:xfrm>
              <a:off x="1816326" y="8624857"/>
              <a:ext cx="1508605" cy="276999"/>
            </a:xfrm>
            <a:prstGeom prst="rect">
              <a:avLst/>
            </a:prstGeom>
            <a:noFill/>
          </p:spPr>
          <p:txBody>
            <a:bodyPr wrap="none" rtlCol="0">
              <a:spAutoFit/>
            </a:bodyPr>
            <a:lstStyle/>
            <a:p>
              <a:r>
                <a:rPr lang="en-US" sz="1200" dirty="0" smtClean="0">
                  <a:latin typeface="Marker Felt"/>
                  <a:cs typeface="Marker Felt"/>
                </a:rPr>
                <a:t>Signature of parent</a:t>
              </a:r>
              <a:endParaRPr lang="en-US" sz="1200" dirty="0">
                <a:latin typeface="Marker Felt"/>
                <a:cs typeface="Marker Felt"/>
              </a:endParaRPr>
            </a:p>
          </p:txBody>
        </p:sp>
        <p:cxnSp>
          <p:nvCxnSpPr>
            <p:cNvPr id="12" name="Straight Connector 11"/>
            <p:cNvCxnSpPr/>
            <p:nvPr/>
          </p:nvCxnSpPr>
          <p:spPr>
            <a:xfrm>
              <a:off x="362805" y="7904385"/>
              <a:ext cx="2378379" cy="0"/>
            </a:xfrm>
            <a:prstGeom prst="line">
              <a:avLst/>
            </a:prstGeom>
            <a:ln w="28575" cmpd="sng">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324931" y="7924543"/>
              <a:ext cx="3024132" cy="0"/>
            </a:xfrm>
            <a:prstGeom prst="line">
              <a:avLst/>
            </a:prstGeom>
            <a:ln w="28575" cmpd="sng">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052697" y="8665173"/>
              <a:ext cx="2917989" cy="0"/>
            </a:xfrm>
            <a:prstGeom prst="line">
              <a:avLst/>
            </a:prstGeom>
            <a:ln w="28575" cmpd="sng">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7" name="Picture 16"/>
            <p:cNvPicPr>
              <a:picLocks noChangeAspect="1"/>
            </p:cNvPicPr>
            <p:nvPr/>
          </p:nvPicPr>
          <p:blipFill>
            <a:blip r:embed="rId2"/>
            <a:stretch>
              <a:fillRect/>
            </a:stretch>
          </p:blipFill>
          <p:spPr>
            <a:xfrm flipH="1">
              <a:off x="5084389" y="100777"/>
              <a:ext cx="1000360" cy="1004011"/>
            </a:xfrm>
            <a:prstGeom prst="rect">
              <a:avLst/>
            </a:prstGeom>
          </p:spPr>
        </p:pic>
        <p:pic>
          <p:nvPicPr>
            <p:cNvPr id="18" name="Picture 17"/>
            <p:cNvPicPr>
              <a:picLocks noChangeAspect="1"/>
            </p:cNvPicPr>
            <p:nvPr/>
          </p:nvPicPr>
          <p:blipFill>
            <a:blip r:embed="rId3"/>
            <a:stretch>
              <a:fillRect/>
            </a:stretch>
          </p:blipFill>
          <p:spPr>
            <a:xfrm flipH="1">
              <a:off x="830979" y="103833"/>
              <a:ext cx="922569" cy="1000955"/>
            </a:xfrm>
            <a:prstGeom prst="rect">
              <a:avLst/>
            </a:prstGeom>
          </p:spPr>
        </p:pic>
      </p:grpSp>
    </p:spTree>
    <p:extLst>
      <p:ext uri="{BB962C8B-B14F-4D97-AF65-F5344CB8AC3E}">
        <p14:creationId xmlns:p14="http://schemas.microsoft.com/office/powerpoint/2010/main" val="33301256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97506"/>
            <a:ext cx="6127353" cy="8586965"/>
          </a:xfrm>
          <a:prstGeom prst="rect">
            <a:avLst/>
          </a:prstGeom>
          <a:noFill/>
        </p:spPr>
        <p:txBody>
          <a:bodyPr wrap="square" rtlCol="0">
            <a:spAutoFit/>
          </a:bodyPr>
          <a:lstStyle/>
          <a:p>
            <a:pPr algn="ctr"/>
            <a:r>
              <a:rPr lang="en-US" sz="2400" b="1" u="sng" dirty="0" smtClean="0">
                <a:latin typeface="YummyCupcakes"/>
                <a:cs typeface="YummyCupcakes"/>
              </a:rPr>
              <a:t>Table of Contents</a:t>
            </a:r>
          </a:p>
          <a:p>
            <a:r>
              <a:rPr lang="en-US" sz="2000" b="1" dirty="0" smtClean="0">
                <a:latin typeface="YummyCupcakes"/>
                <a:cs typeface="YummyCupcakes"/>
              </a:rPr>
              <a:t>Day 1 </a:t>
            </a:r>
            <a:r>
              <a:rPr lang="en-US" sz="2000" b="1" u="sng" dirty="0" smtClean="0">
                <a:latin typeface="YummyCupcakes"/>
                <a:cs typeface="YummyCupcakes"/>
              </a:rPr>
              <a:t>                                                                    </a:t>
            </a:r>
            <a:r>
              <a:rPr lang="en-US" sz="2000" b="1" dirty="0">
                <a:latin typeface="YummyCupcakes"/>
                <a:cs typeface="YummyCupcakes"/>
              </a:rPr>
              <a:t>2</a:t>
            </a:r>
            <a:r>
              <a:rPr lang="en-US" sz="2000" b="1" dirty="0" smtClean="0">
                <a:latin typeface="YummyCupcakes"/>
                <a:cs typeface="YummyCupcakes"/>
              </a:rPr>
              <a:t>	</a:t>
            </a:r>
            <a:r>
              <a:rPr lang="en-US" sz="1400" i="1" dirty="0" smtClean="0">
                <a:latin typeface="YummyCupcakes"/>
                <a:cs typeface="YummyCupcakes"/>
              </a:rPr>
              <a:t>Students will become familiar with the process of getting the Chromebook from the 	storage area to a student desk.</a:t>
            </a:r>
          </a:p>
          <a:p>
            <a:r>
              <a:rPr lang="en-US" sz="2000" dirty="0" smtClean="0">
                <a:latin typeface="YummyCupcakes"/>
                <a:cs typeface="YummyCupcakes"/>
              </a:rPr>
              <a:t>Day 2 </a:t>
            </a:r>
            <a:r>
              <a:rPr lang="en-US" sz="2000" u="sng" dirty="0" smtClean="0">
                <a:latin typeface="YummyCupcakes"/>
                <a:cs typeface="YummyCupcakes"/>
              </a:rPr>
              <a:t>                                                                    </a:t>
            </a:r>
            <a:r>
              <a:rPr lang="en-US" sz="2000" dirty="0">
                <a:latin typeface="YummyCupcakes"/>
                <a:cs typeface="YummyCupcakes"/>
              </a:rPr>
              <a:t>3</a:t>
            </a:r>
            <a:endParaRPr lang="en-US" sz="2000" dirty="0" smtClean="0">
              <a:latin typeface="YummyCupcakes"/>
              <a:cs typeface="YummyCupcakes"/>
            </a:endParaRPr>
          </a:p>
          <a:p>
            <a:r>
              <a:rPr lang="en-US" sz="2000" dirty="0" smtClean="0">
                <a:latin typeface="YummyCupcakes"/>
                <a:cs typeface="YummyCupcakes"/>
              </a:rPr>
              <a:t>	</a:t>
            </a:r>
            <a:r>
              <a:rPr lang="en-US" sz="1400" i="1" dirty="0" smtClean="0">
                <a:latin typeface="YummyCupcakes"/>
                <a:cs typeface="YummyCupcakes"/>
              </a:rPr>
              <a:t>Students will review the steps for getting their Chromebooks, log onto a Chromebook, 	and set-up their Chromebook/Google Account. </a:t>
            </a:r>
            <a:endParaRPr lang="en-US" sz="1400" dirty="0" smtClean="0">
              <a:latin typeface="YummyCupcakes"/>
              <a:cs typeface="YummyCupcakes"/>
            </a:endParaRPr>
          </a:p>
          <a:p>
            <a:r>
              <a:rPr lang="en-US" sz="2000" dirty="0" smtClean="0">
                <a:latin typeface="YummyCupcakes"/>
                <a:cs typeface="YummyCupcakes"/>
              </a:rPr>
              <a:t>Day 3 </a:t>
            </a:r>
            <a:r>
              <a:rPr lang="en-US" sz="2000" u="sng" dirty="0" smtClean="0">
                <a:latin typeface="YummyCupcakes"/>
                <a:cs typeface="YummyCupcakes"/>
              </a:rPr>
              <a:t>                                                                 </a:t>
            </a:r>
            <a:r>
              <a:rPr lang="en-US" sz="2000" dirty="0" smtClean="0">
                <a:latin typeface="YummyCupcakes"/>
                <a:cs typeface="YummyCupcakes"/>
              </a:rPr>
              <a:t>4-5</a:t>
            </a:r>
          </a:p>
          <a:p>
            <a:r>
              <a:rPr lang="en-US" sz="2000" dirty="0">
                <a:latin typeface="YummyCupcakes"/>
                <a:cs typeface="YummyCupcakes"/>
              </a:rPr>
              <a:t>	</a:t>
            </a:r>
            <a:r>
              <a:rPr lang="en-US" sz="1400" i="1" dirty="0" smtClean="0">
                <a:latin typeface="YummyCupcakes"/>
                <a:cs typeface="YummyCupcakes"/>
              </a:rPr>
              <a:t>Students will review the steps for getting their Chromebooks, log onto a Chromebook, 	access Google Drive, and set up their folders for the schools year.. </a:t>
            </a:r>
          </a:p>
          <a:p>
            <a:r>
              <a:rPr lang="en-US" sz="2000" dirty="0" smtClean="0">
                <a:latin typeface="YummyCupcakes"/>
                <a:cs typeface="YummyCupcakes"/>
              </a:rPr>
              <a:t>Day 4 </a:t>
            </a:r>
            <a:r>
              <a:rPr lang="en-US" sz="2000" u="sng" dirty="0" smtClean="0">
                <a:latin typeface="YummyCupcakes"/>
                <a:cs typeface="YummyCupcakes"/>
              </a:rPr>
              <a:t>                                                                    </a:t>
            </a:r>
            <a:r>
              <a:rPr lang="en-US" sz="2000" dirty="0" smtClean="0">
                <a:latin typeface="YummyCupcakes"/>
                <a:cs typeface="YummyCupcakes"/>
              </a:rPr>
              <a:t>6</a:t>
            </a:r>
          </a:p>
          <a:p>
            <a:r>
              <a:rPr lang="en-US" sz="2000" dirty="0">
                <a:latin typeface="YummyCupcakes"/>
                <a:cs typeface="YummyCupcakes"/>
              </a:rPr>
              <a:t>	</a:t>
            </a:r>
            <a:r>
              <a:rPr lang="en-US" sz="1400" i="1" dirty="0" smtClean="0">
                <a:latin typeface="YummyCupcakes"/>
                <a:cs typeface="YummyCupcakes"/>
              </a:rPr>
              <a:t>Students will review the steps for getting their Chromebooks, log onto a Chromebook, 	access Google Drive, and create a Google Doc.</a:t>
            </a:r>
          </a:p>
          <a:p>
            <a:r>
              <a:rPr lang="en-US" sz="2000" dirty="0" smtClean="0">
                <a:latin typeface="YummyCupcakes"/>
                <a:cs typeface="YummyCupcakes"/>
              </a:rPr>
              <a:t>Day 5 </a:t>
            </a:r>
            <a:r>
              <a:rPr lang="en-US" sz="2000" u="sng" dirty="0" smtClean="0">
                <a:latin typeface="YummyCupcakes"/>
                <a:cs typeface="YummyCupcakes"/>
              </a:rPr>
              <a:t>                                                                    </a:t>
            </a:r>
            <a:r>
              <a:rPr lang="en-US" sz="2000" dirty="0" smtClean="0">
                <a:latin typeface="YummyCupcakes"/>
                <a:cs typeface="YummyCupcakes"/>
              </a:rPr>
              <a:t>7</a:t>
            </a:r>
          </a:p>
          <a:p>
            <a:r>
              <a:rPr lang="en-US" sz="2000" dirty="0" smtClean="0">
                <a:latin typeface="YummyCupcakes"/>
                <a:cs typeface="YummyCupcakes"/>
              </a:rPr>
              <a:t>	</a:t>
            </a:r>
            <a:r>
              <a:rPr lang="en-US" sz="1400" i="1" dirty="0" smtClean="0">
                <a:latin typeface="YummyCupcakes"/>
                <a:cs typeface="YummyCupcakes"/>
              </a:rPr>
              <a:t>Students will review the steps for getting their Chromebooks, log onto a Chromebook, 	access Google Drive, and edit their Google Doc created on the previous day.</a:t>
            </a:r>
          </a:p>
          <a:p>
            <a:r>
              <a:rPr lang="en-US" sz="2000" dirty="0" smtClean="0">
                <a:latin typeface="YummyCupcakes"/>
                <a:cs typeface="YummyCupcakes"/>
              </a:rPr>
              <a:t>Day 6 </a:t>
            </a:r>
            <a:r>
              <a:rPr lang="en-US" sz="2000" u="sng" dirty="0" smtClean="0">
                <a:latin typeface="YummyCupcakes"/>
                <a:cs typeface="YummyCupcakes"/>
              </a:rPr>
              <a:t>                                                                    </a:t>
            </a:r>
            <a:r>
              <a:rPr lang="en-US" sz="2000" dirty="0" smtClean="0">
                <a:latin typeface="YummyCupcakes"/>
                <a:cs typeface="YummyCupcakes"/>
              </a:rPr>
              <a:t>8</a:t>
            </a:r>
          </a:p>
          <a:p>
            <a:r>
              <a:rPr lang="en-US" sz="2000" dirty="0" smtClean="0">
                <a:latin typeface="YummyCupcakes"/>
                <a:cs typeface="YummyCupcakes"/>
              </a:rPr>
              <a:t>	</a:t>
            </a:r>
            <a:r>
              <a:rPr lang="en-US" sz="1400" i="1" dirty="0" smtClean="0">
                <a:latin typeface="YummyCupcakes"/>
                <a:cs typeface="YummyCupcakes"/>
              </a:rPr>
              <a:t>Students will review the steps for getting their Chromebooks, log onto a Chromebook, 	access Google Drive, and collaborate with a  classmate on their Google Doc.</a:t>
            </a:r>
          </a:p>
          <a:p>
            <a:r>
              <a:rPr lang="en-US" sz="2000" dirty="0" smtClean="0">
                <a:latin typeface="YummyCupcakes"/>
                <a:cs typeface="YummyCupcakes"/>
              </a:rPr>
              <a:t>Day 7 </a:t>
            </a:r>
            <a:r>
              <a:rPr lang="en-US" sz="2000" u="sng" dirty="0" smtClean="0">
                <a:latin typeface="YummyCupcakes"/>
                <a:cs typeface="YummyCupcakes"/>
              </a:rPr>
              <a:t>                                                                    </a:t>
            </a:r>
            <a:r>
              <a:rPr lang="en-US" sz="2000" dirty="0" smtClean="0">
                <a:latin typeface="YummyCupcakes"/>
                <a:cs typeface="YummyCupcakes"/>
              </a:rPr>
              <a:t>9</a:t>
            </a:r>
          </a:p>
          <a:p>
            <a:r>
              <a:rPr lang="en-US" sz="1400" i="1" dirty="0" smtClean="0">
                <a:latin typeface="YummyCupcakes"/>
                <a:cs typeface="YummyCupcakes"/>
              </a:rPr>
              <a:t>	Students will review the steps for getting their Chromebooks, log onto a Chromebook, 	access Google Drive, and create a Google Doc.</a:t>
            </a:r>
          </a:p>
          <a:p>
            <a:r>
              <a:rPr lang="en-US" sz="2000" dirty="0" smtClean="0">
                <a:latin typeface="YummyCupcakes"/>
                <a:cs typeface="YummyCupcakes"/>
              </a:rPr>
              <a:t>Day 8 </a:t>
            </a:r>
            <a:r>
              <a:rPr lang="en-US" sz="2000" u="sng" dirty="0" smtClean="0">
                <a:latin typeface="YummyCupcakes"/>
                <a:cs typeface="YummyCupcakes"/>
              </a:rPr>
              <a:t>                                                                  </a:t>
            </a:r>
            <a:r>
              <a:rPr lang="en-US" sz="2000" dirty="0" smtClean="0">
                <a:latin typeface="YummyCupcakes"/>
                <a:cs typeface="YummyCupcakes"/>
              </a:rPr>
              <a:t>10</a:t>
            </a:r>
          </a:p>
          <a:p>
            <a:pPr lvl="1"/>
            <a:r>
              <a:rPr lang="en-US" sz="1400" i="1" dirty="0" smtClean="0">
                <a:latin typeface="YummyCupcakes"/>
                <a:cs typeface="YummyCupcakes"/>
              </a:rPr>
              <a:t>Students will review the steps for getting their Chromebooks, log onto a Chromebook, access Google Drive, and edit their previously created Google Presentation..</a:t>
            </a:r>
          </a:p>
          <a:p>
            <a:r>
              <a:rPr lang="en-US" sz="2000" dirty="0" smtClean="0">
                <a:latin typeface="YummyCupcakes"/>
                <a:cs typeface="YummyCupcakes"/>
              </a:rPr>
              <a:t>Day 9 </a:t>
            </a:r>
            <a:r>
              <a:rPr lang="en-US" sz="2000" u="sng" dirty="0" smtClean="0">
                <a:latin typeface="YummyCupcakes"/>
                <a:cs typeface="YummyCupcakes"/>
              </a:rPr>
              <a:t>                                                                   </a:t>
            </a:r>
            <a:r>
              <a:rPr lang="en-US" sz="2000" dirty="0" smtClean="0">
                <a:latin typeface="YummyCupcakes"/>
                <a:cs typeface="YummyCupcakes"/>
              </a:rPr>
              <a:t>11</a:t>
            </a:r>
          </a:p>
          <a:p>
            <a:pPr marL="0" lvl="1"/>
            <a:r>
              <a:rPr lang="en-US" sz="1400" i="1" dirty="0" smtClean="0">
                <a:latin typeface="YummyCupcakes"/>
                <a:cs typeface="YummyCupcakes"/>
              </a:rPr>
              <a:t>	Students will review the steps for getting their Chromebooks, log onto a Chromebook, 	access Google Drive, and collaborate with another student on a Google Presentation.</a:t>
            </a:r>
            <a:endParaRPr lang="en-US" sz="1400" i="1" dirty="0">
              <a:latin typeface="YummyCupcakes"/>
              <a:cs typeface="YummyCupcakes"/>
            </a:endParaRPr>
          </a:p>
          <a:p>
            <a:r>
              <a:rPr lang="en-US" sz="2000" dirty="0" smtClean="0">
                <a:latin typeface="YummyCupcakes"/>
                <a:cs typeface="YummyCupcakes"/>
              </a:rPr>
              <a:t>Classroom Management Tips </a:t>
            </a:r>
            <a:r>
              <a:rPr lang="en-US" sz="2000" u="sng" dirty="0" smtClean="0">
                <a:latin typeface="YummyCupcakes"/>
                <a:cs typeface="YummyCupcakes"/>
              </a:rPr>
              <a:t>                                         </a:t>
            </a:r>
            <a:r>
              <a:rPr lang="en-US" sz="2000" dirty="0" smtClean="0">
                <a:latin typeface="YummyCupcakes"/>
                <a:cs typeface="YummyCupcakes"/>
              </a:rPr>
              <a:t>12</a:t>
            </a:r>
          </a:p>
          <a:p>
            <a:r>
              <a:rPr lang="en-US" sz="2000" dirty="0" smtClean="0">
                <a:latin typeface="YummyCupcakes"/>
                <a:cs typeface="YummyCupcakes"/>
              </a:rPr>
              <a:t>Google Apps Agreement Use Form </a:t>
            </a:r>
            <a:r>
              <a:rPr lang="en-US" sz="2000" u="sng" dirty="0" smtClean="0">
                <a:latin typeface="YummyCupcakes"/>
                <a:cs typeface="YummyCupcakes"/>
              </a:rPr>
              <a:t>                                   </a:t>
            </a:r>
            <a:r>
              <a:rPr lang="en-US" sz="2000" dirty="0" smtClean="0">
                <a:latin typeface="YummyCupcakes"/>
                <a:cs typeface="YummyCupcakes"/>
              </a:rPr>
              <a:t>13</a:t>
            </a:r>
          </a:p>
          <a:p>
            <a:r>
              <a:rPr lang="en-US" sz="2000" dirty="0" smtClean="0">
                <a:latin typeface="YummyCupcakes"/>
                <a:cs typeface="YummyCupcakes"/>
              </a:rPr>
              <a:t>Chromebook Agreement Use Form </a:t>
            </a:r>
            <a:r>
              <a:rPr lang="en-US" sz="2000" u="sng" dirty="0" smtClean="0">
                <a:latin typeface="YummyCupcakes"/>
                <a:cs typeface="YummyCupcakes"/>
              </a:rPr>
              <a:t>                                 </a:t>
            </a:r>
            <a:r>
              <a:rPr lang="en-US" sz="2000" dirty="0" smtClean="0">
                <a:latin typeface="YummyCupcakes"/>
                <a:cs typeface="YummyCupcakes"/>
              </a:rPr>
              <a:t>14</a:t>
            </a:r>
          </a:p>
        </p:txBody>
      </p:sp>
    </p:spTree>
    <p:extLst>
      <p:ext uri="{BB962C8B-B14F-4D97-AF65-F5344CB8AC3E}">
        <p14:creationId xmlns:p14="http://schemas.microsoft.com/office/powerpoint/2010/main" val="33904969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218454"/>
            <a:ext cx="6127353" cy="8648520"/>
          </a:xfrm>
          <a:prstGeom prst="rect">
            <a:avLst/>
          </a:prstGeom>
          <a:noFill/>
        </p:spPr>
        <p:txBody>
          <a:bodyPr wrap="square" rtlCol="0">
            <a:spAutoFit/>
          </a:bodyPr>
          <a:lstStyle/>
          <a:p>
            <a:pPr algn="ctr"/>
            <a:r>
              <a:rPr lang="en-US" sz="2400" b="1" u="sng" dirty="0" smtClean="0">
                <a:latin typeface="YummyCupcakes"/>
                <a:cs typeface="YummyCupcakes"/>
              </a:rPr>
              <a:t>Implementation Day 1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become familiar with the process of getting the Chromebook from the storage area to a student desk.</a:t>
            </a:r>
          </a:p>
          <a:p>
            <a:pPr marL="285750" indent="-285750">
              <a:buFont typeface="Arial"/>
              <a:buChar char="•"/>
            </a:pPr>
            <a:r>
              <a:rPr lang="en-US" dirty="0" smtClean="0">
                <a:latin typeface="YummyCupcakes"/>
                <a:cs typeface="YummyCupcakes"/>
              </a:rPr>
              <a:t>Make sure all students and their parents have completed the Chromebook use agreement form and the GoogleApps use agreement form before allowing access to Chromebooks.</a:t>
            </a:r>
          </a:p>
          <a:p>
            <a:pPr marL="342900" indent="-342900">
              <a:buFont typeface="+mj-lt"/>
              <a:buAutoNum type="arabicPeriod"/>
            </a:pPr>
            <a:r>
              <a:rPr lang="en-US" dirty="0" smtClean="0">
                <a:latin typeface="YummyCupcakes"/>
                <a:cs typeface="YummyCupcakes"/>
              </a:rPr>
              <a:t>Teacher Demonstration:</a:t>
            </a:r>
          </a:p>
          <a:p>
            <a:pPr marL="742950" lvl="1" indent="-285750">
              <a:buFont typeface="Arial"/>
              <a:buChar char="•"/>
            </a:pPr>
            <a:r>
              <a:rPr lang="en-US" dirty="0" smtClean="0">
                <a:latin typeface="YummyCupcakes"/>
                <a:cs typeface="YummyCupcakes"/>
              </a:rPr>
              <a:t>Demonstrate how to wash hands and discuss when to wash hands.</a:t>
            </a:r>
          </a:p>
          <a:p>
            <a:pPr marL="742950" lvl="1" indent="-285750">
              <a:buFont typeface="Arial"/>
              <a:buChar char="•"/>
            </a:pPr>
            <a:r>
              <a:rPr lang="en-US" dirty="0" smtClean="0">
                <a:latin typeface="YummyCupcakes"/>
                <a:cs typeface="YummyCupcakes"/>
              </a:rPr>
              <a:t>Demonstrate how to unplug the Chromebook from its charger.</a:t>
            </a:r>
          </a:p>
          <a:p>
            <a:pPr marL="742950" lvl="1" indent="-285750">
              <a:buFont typeface="Arial"/>
              <a:buChar char="•"/>
            </a:pPr>
            <a:r>
              <a:rPr lang="en-US" dirty="0" smtClean="0">
                <a:latin typeface="YummyCupcakes"/>
                <a:cs typeface="YummyCupcakes"/>
              </a:rPr>
              <a:t>Demonstrate how to carry the Chromebook from the storage area to a student desk.</a:t>
            </a:r>
          </a:p>
          <a:p>
            <a:pPr marL="742950" lvl="1" indent="-285750">
              <a:buFont typeface="Arial"/>
              <a:buChar char="•"/>
            </a:pPr>
            <a:r>
              <a:rPr lang="en-US" dirty="0" smtClean="0">
                <a:latin typeface="YummyCupcakes"/>
                <a:cs typeface="YummyCupcakes"/>
              </a:rPr>
              <a:t>Demonstrate how to place the felt under the Chromebook.</a:t>
            </a:r>
          </a:p>
          <a:p>
            <a:pPr marL="742950" lvl="1" indent="-285750">
              <a:buFont typeface="Arial"/>
              <a:buChar char="•"/>
            </a:pPr>
            <a:r>
              <a:rPr lang="en-US" dirty="0" smtClean="0">
                <a:latin typeface="YummyCupcakes"/>
                <a:cs typeface="YummyCupcakes"/>
              </a:rPr>
              <a:t>Demonstrate how to carefully open the Chromebook, take out the screen protector, and place under the Chromebook.</a:t>
            </a:r>
          </a:p>
          <a:p>
            <a:pPr marL="742950" lvl="1" indent="-285750">
              <a:buFont typeface="Arial"/>
              <a:buChar char="•"/>
            </a:pPr>
            <a:r>
              <a:rPr lang="en-US" dirty="0" smtClean="0">
                <a:latin typeface="YummyCupcakes"/>
                <a:cs typeface="YummyCupcakes"/>
              </a:rPr>
              <a:t>Demonstrate how to shutdown the Chromebook, place the screen protector back on the keyboard, and wrap the felt around the Chromebook.</a:t>
            </a:r>
          </a:p>
          <a:p>
            <a:pPr marL="742950" lvl="1" indent="-285750">
              <a:buFont typeface="Arial"/>
              <a:buChar char="•"/>
            </a:pPr>
            <a:r>
              <a:rPr lang="en-US" dirty="0" smtClean="0">
                <a:latin typeface="YummyCupcakes"/>
                <a:cs typeface="YummyCupcakes"/>
              </a:rPr>
              <a:t>Demonstrate how to walk back to the Chromebook storage area.</a:t>
            </a:r>
          </a:p>
          <a:p>
            <a:pPr marL="742950" lvl="1" indent="-285750">
              <a:buFont typeface="Arial"/>
              <a:buChar char="•"/>
            </a:pPr>
            <a:r>
              <a:rPr lang="en-US" dirty="0" smtClean="0">
                <a:latin typeface="YummyCupcakes"/>
                <a:cs typeface="YummyCupcakes"/>
              </a:rPr>
              <a:t>Demonstrate how to plug the Chromebook into the charger.</a:t>
            </a:r>
          </a:p>
          <a:p>
            <a:pPr marL="342900" indent="-342900">
              <a:buFont typeface="+mj-lt"/>
              <a:buAutoNum type="arabicPeriod"/>
            </a:pPr>
            <a:r>
              <a:rPr lang="en-US" dirty="0" smtClean="0">
                <a:latin typeface="YummyCupcakes"/>
                <a:cs typeface="YummyCupcakes"/>
              </a:rPr>
              <a:t>Student support the teacher:</a:t>
            </a:r>
          </a:p>
          <a:p>
            <a:pPr marL="800100" lvl="1" indent="-342900">
              <a:buFont typeface="Arial"/>
              <a:buChar char="•"/>
            </a:pPr>
            <a:r>
              <a:rPr lang="en-US" dirty="0" smtClean="0">
                <a:latin typeface="YummyCupcakes"/>
                <a:cs typeface="YummyCupcakes"/>
              </a:rPr>
              <a:t>Students will tell the teacher the steps to getting a Chromebook in chronological order. </a:t>
            </a:r>
          </a:p>
          <a:p>
            <a:pPr marL="800100" lvl="1" indent="-342900">
              <a:buFont typeface="Arial"/>
              <a:buChar char="•"/>
            </a:pPr>
            <a:r>
              <a:rPr lang="en-US" dirty="0" smtClean="0">
                <a:latin typeface="YummyCupcakes"/>
                <a:cs typeface="YummyCupcakes"/>
              </a:rPr>
              <a:t>The teacher will complete the steps as dictated by the students.</a:t>
            </a:r>
          </a:p>
          <a:p>
            <a:pPr marL="342900" indent="-342900">
              <a:buFont typeface="+mj-lt"/>
              <a:buAutoNum type="arabicPeriod"/>
            </a:pPr>
            <a:r>
              <a:rPr lang="en-US" dirty="0" smtClean="0">
                <a:latin typeface="YummyCupcakes"/>
                <a:cs typeface="YummyCupcakes"/>
              </a:rPr>
              <a:t>Students practice:</a:t>
            </a:r>
          </a:p>
          <a:p>
            <a:pPr marL="800100" lvl="1" indent="-342900">
              <a:buFont typeface="Arial"/>
              <a:buChar char="•"/>
            </a:pPr>
            <a:r>
              <a:rPr lang="en-US" dirty="0" smtClean="0">
                <a:latin typeface="YummyCupcakes"/>
                <a:cs typeface="YummyCupcakes"/>
              </a:rPr>
              <a:t>The students will complete the process with a partner.</a:t>
            </a:r>
          </a:p>
          <a:p>
            <a:pPr marL="800100" lvl="1" indent="-342900">
              <a:buFont typeface="Arial"/>
              <a:buChar char="•"/>
            </a:pPr>
            <a:r>
              <a:rPr lang="en-US" dirty="0" smtClean="0">
                <a:latin typeface="YummyCupcakes"/>
                <a:cs typeface="YummyCupcakes"/>
              </a:rPr>
              <a:t>Students will complete the process independently after successfully completing the process with a partner.</a:t>
            </a:r>
          </a:p>
        </p:txBody>
      </p:sp>
    </p:spTree>
    <p:extLst>
      <p:ext uri="{BB962C8B-B14F-4D97-AF65-F5344CB8AC3E}">
        <p14:creationId xmlns:p14="http://schemas.microsoft.com/office/powerpoint/2010/main" val="23564550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399876"/>
            <a:ext cx="6127353" cy="8086829"/>
          </a:xfrm>
          <a:prstGeom prst="rect">
            <a:avLst/>
          </a:prstGeom>
          <a:noFill/>
        </p:spPr>
        <p:txBody>
          <a:bodyPr wrap="square" rtlCol="0">
            <a:spAutoFit/>
          </a:bodyPr>
          <a:lstStyle/>
          <a:p>
            <a:pPr algn="ctr"/>
            <a:r>
              <a:rPr lang="en-US" sz="2400" b="1" u="sng" dirty="0" smtClean="0">
                <a:latin typeface="YummyCupcakes"/>
                <a:cs typeface="YummyCupcakes"/>
              </a:rPr>
              <a:t>Implementation Day 2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review the steps for getting their Chromebooks, log onto a Chromebook, and set-up their Chromebook/Google Account. </a:t>
            </a:r>
          </a:p>
          <a:p>
            <a:pPr marL="457200" indent="-457200">
              <a:buFont typeface="Arial"/>
              <a:buChar char="•"/>
            </a:pPr>
            <a:r>
              <a:rPr lang="en-US" sz="2000" dirty="0" smtClean="0">
                <a:latin typeface="YummyCupcakes"/>
                <a:cs typeface="YummyCupcakes"/>
              </a:rPr>
              <a:t>Before starting the teacher demonstration and student use of the Chromebooks, it is suggested that the teacher discusses the consequences for misuse of the Chromebook with the entire class. </a:t>
            </a:r>
          </a:p>
          <a:p>
            <a:pPr marL="342900" indent="-342900">
              <a:buFont typeface="+mj-lt"/>
              <a:buAutoNum type="arabicPeriod"/>
            </a:pPr>
            <a:r>
              <a:rPr lang="en-US" dirty="0" smtClean="0">
                <a:latin typeface="YummyCupcakes"/>
                <a:cs typeface="YummyCupcakes"/>
              </a:rPr>
              <a:t>Add an account to the Chromebook..</a:t>
            </a:r>
          </a:p>
          <a:p>
            <a:pPr marL="800100" lvl="1" indent="-342900">
              <a:buFont typeface="Arial"/>
              <a:buChar char="•"/>
            </a:pPr>
            <a:r>
              <a:rPr lang="en-US" dirty="0" smtClean="0">
                <a:latin typeface="YummyCupcakes"/>
                <a:cs typeface="YummyCupcakes"/>
              </a:rPr>
              <a:t>Students will turn on their Chromebook.</a:t>
            </a:r>
          </a:p>
          <a:p>
            <a:pPr marL="800100" lvl="1" indent="-342900">
              <a:buFont typeface="Arial"/>
              <a:buChar char="•"/>
            </a:pPr>
            <a:r>
              <a:rPr lang="en-US" dirty="0" smtClean="0">
                <a:latin typeface="YummyCupcakes"/>
                <a:cs typeface="YummyCupcakes"/>
              </a:rPr>
              <a:t>Once the log-in screen appears, students will click on “Add Account” on the lower, left-hand corner of the log-in screen.</a:t>
            </a:r>
          </a:p>
          <a:p>
            <a:pPr marL="800100" lvl="1" indent="-342900">
              <a:buFont typeface="Arial"/>
              <a:buChar char="•"/>
            </a:pPr>
            <a:r>
              <a:rPr lang="en-US" dirty="0" smtClean="0">
                <a:latin typeface="YummyCupcakes"/>
                <a:cs typeface="YummyCupcakes"/>
              </a:rPr>
              <a:t>Students will then enter their entire email account and their password. </a:t>
            </a:r>
          </a:p>
          <a:p>
            <a:pPr marL="342900" indent="-342900">
              <a:buFont typeface="+mj-lt"/>
              <a:buAutoNum type="arabicPeriod"/>
            </a:pPr>
            <a:r>
              <a:rPr lang="en-US" dirty="0" smtClean="0">
                <a:latin typeface="YummyCupcakes"/>
                <a:cs typeface="YummyCupcakes"/>
              </a:rPr>
              <a:t>Chromebook tutorial.</a:t>
            </a:r>
          </a:p>
          <a:p>
            <a:pPr marL="800100" lvl="1" indent="-342900">
              <a:buFont typeface="Arial"/>
              <a:buChar char="•"/>
            </a:pPr>
            <a:r>
              <a:rPr lang="en-US" dirty="0" smtClean="0">
                <a:latin typeface="YummyCupcakes"/>
                <a:cs typeface="YummyCupcakes"/>
              </a:rPr>
              <a:t>Once students have added their account to the Chromebook, a quick tutorial will appear for the students to learn the basics of how to use the Chromebook. </a:t>
            </a:r>
          </a:p>
          <a:p>
            <a:pPr marL="342900" indent="-342900">
              <a:buFont typeface="+mj-lt"/>
              <a:buAutoNum type="arabicPeriod"/>
            </a:pPr>
            <a:r>
              <a:rPr lang="en-US" dirty="0" smtClean="0">
                <a:latin typeface="YummyCupcakes"/>
                <a:cs typeface="YummyCupcakes"/>
              </a:rPr>
              <a:t>Student Display Settings</a:t>
            </a:r>
          </a:p>
          <a:p>
            <a:pPr marL="800100" lvl="1" indent="-342900">
              <a:lnSpc>
                <a:spcPct val="150000"/>
              </a:lnSpc>
              <a:buFont typeface="Arial"/>
              <a:buChar char="•"/>
            </a:pPr>
            <a:r>
              <a:rPr lang="en-US" dirty="0" smtClean="0">
                <a:latin typeface="YummyCupcakes"/>
                <a:cs typeface="YummyCupcakes"/>
              </a:rPr>
              <a:t>Sign-in picture</a:t>
            </a:r>
          </a:p>
          <a:p>
            <a:pPr marL="800100" lvl="1" indent="-342900">
              <a:lnSpc>
                <a:spcPct val="150000"/>
              </a:lnSpc>
              <a:buFont typeface="Arial"/>
              <a:buChar char="•"/>
            </a:pPr>
            <a:r>
              <a:rPr lang="en-US" dirty="0" smtClean="0">
                <a:latin typeface="YummyCupcakes"/>
                <a:cs typeface="YummyCupcakes"/>
              </a:rPr>
              <a:t>Desktop wallpaper</a:t>
            </a:r>
          </a:p>
          <a:p>
            <a:pPr marL="800100" lvl="1" indent="-342900">
              <a:lnSpc>
                <a:spcPct val="150000"/>
              </a:lnSpc>
              <a:buFont typeface="Arial"/>
              <a:buChar char="•"/>
            </a:pPr>
            <a:r>
              <a:rPr lang="en-US" dirty="0" smtClean="0">
                <a:latin typeface="YummyCupcakes"/>
                <a:cs typeface="YummyCupcakes"/>
              </a:rPr>
              <a:t>Chrome theme.</a:t>
            </a:r>
          </a:p>
          <a:p>
            <a:pPr marL="800100" lvl="1" indent="-342900">
              <a:lnSpc>
                <a:spcPct val="150000"/>
              </a:lnSpc>
              <a:buFont typeface="Arial"/>
              <a:buChar char="•"/>
            </a:pPr>
            <a:r>
              <a:rPr lang="en-US" dirty="0" smtClean="0">
                <a:latin typeface="YummyCupcakes"/>
                <a:cs typeface="YummyCupcakes"/>
              </a:rPr>
              <a:t>Gmail theme</a:t>
            </a:r>
          </a:p>
          <a:p>
            <a:pPr lvl="1">
              <a:lnSpc>
                <a:spcPct val="150000"/>
              </a:lnSpc>
            </a:pPr>
            <a:endParaRPr lang="en-US" dirty="0" smtClean="0">
              <a:latin typeface="YummyCupcakes"/>
              <a:cs typeface="YummyCupcakes"/>
            </a:endParaRPr>
          </a:p>
        </p:txBody>
      </p:sp>
    </p:spTree>
    <p:extLst>
      <p:ext uri="{BB962C8B-B14F-4D97-AF65-F5344CB8AC3E}">
        <p14:creationId xmlns:p14="http://schemas.microsoft.com/office/powerpoint/2010/main" val="6508870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399876"/>
            <a:ext cx="6127353" cy="7909857"/>
          </a:xfrm>
          <a:prstGeom prst="rect">
            <a:avLst/>
          </a:prstGeom>
          <a:noFill/>
        </p:spPr>
        <p:txBody>
          <a:bodyPr wrap="square" rtlCol="0">
            <a:spAutoFit/>
          </a:bodyPr>
          <a:lstStyle/>
          <a:p>
            <a:pPr algn="ctr"/>
            <a:r>
              <a:rPr lang="en-US" sz="2400" b="1" u="sng" dirty="0" smtClean="0">
                <a:latin typeface="YummyCupcakes"/>
                <a:cs typeface="YummyCupcakes"/>
              </a:rPr>
              <a:t>Implementation Day 3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review the steps for getting their Chromebooks, log onto a Chromebook, access Google Drive, and set up their folders for the schools year.. </a:t>
            </a:r>
          </a:p>
          <a:p>
            <a:pPr marL="457200" indent="-457200">
              <a:buFont typeface="Arial"/>
              <a:buChar char="•"/>
            </a:pPr>
            <a:r>
              <a:rPr lang="en-US" sz="2000" dirty="0" smtClean="0">
                <a:latin typeface="YummyCupcakes"/>
                <a:cs typeface="YummyCupcakes"/>
              </a:rPr>
              <a:t>Before starting the teacher demonstration and student use of the Chromebooks, it is suggested that the teacher reviews the consequences for misuse of the Chromebook with the entire class. </a:t>
            </a:r>
            <a:endParaRPr lang="en-US" dirty="0">
              <a:latin typeface="YummyCupcakes"/>
              <a:cs typeface="YummyCupcakes"/>
            </a:endParaRPr>
          </a:p>
          <a:p>
            <a:pPr marL="457200" indent="-457200">
              <a:buFont typeface="+mj-lt"/>
              <a:buAutoNum type="arabicPeriod"/>
            </a:pPr>
            <a:r>
              <a:rPr lang="en-US" sz="2000" dirty="0" smtClean="0">
                <a:latin typeface="YummyCupcakes"/>
                <a:cs typeface="YummyCupcakes"/>
              </a:rPr>
              <a:t>Access Google Drive</a:t>
            </a:r>
          </a:p>
          <a:p>
            <a:pPr marL="914400" lvl="1" indent="-457200">
              <a:buFont typeface="Arial"/>
              <a:buChar char="•"/>
            </a:pPr>
            <a:r>
              <a:rPr lang="en-US" sz="2000" dirty="0" smtClean="0">
                <a:latin typeface="YummyCupcakes"/>
                <a:cs typeface="YummyCupcakes"/>
              </a:rPr>
              <a:t>The icon for Google Drive is a triangle with sides that are yellow, blue, and green. This icon can be found on the bottom, left-hand corner of the main screen toolbar.</a:t>
            </a:r>
            <a:r>
              <a:rPr lang="en-US" sz="2000" dirty="0">
                <a:latin typeface="YummyCupcakes"/>
                <a:cs typeface="YummyCupcakes"/>
              </a:rPr>
              <a:t> </a:t>
            </a:r>
            <a:r>
              <a:rPr lang="en-US" sz="2000" dirty="0" smtClean="0">
                <a:latin typeface="YummyCupcakes"/>
                <a:cs typeface="YummyCupcakes"/>
              </a:rPr>
              <a:t>If this icon is not on the toolbar, students can click on the Google Apps icon (square array) and they will find the Google Drive icon in the menu that pops up.</a:t>
            </a:r>
          </a:p>
          <a:p>
            <a:pPr marL="914400" lvl="1" indent="-457200">
              <a:buFont typeface="Arial"/>
              <a:buChar char="•"/>
            </a:pPr>
            <a:r>
              <a:rPr lang="en-US" sz="2000" dirty="0" smtClean="0">
                <a:latin typeface="YummyCupcakes"/>
                <a:cs typeface="YummyCupcakes"/>
              </a:rPr>
              <a:t>Students need to click on the icon once to access their Google Drive. Once they have signed-on to their Chromebook, they will automatically be signed-on to all Google Apps associated with their account.</a:t>
            </a:r>
          </a:p>
          <a:p>
            <a:pPr marL="457200" indent="-457200">
              <a:buFont typeface="+mj-lt"/>
              <a:buAutoNum type="arabicPeriod"/>
            </a:pPr>
            <a:r>
              <a:rPr lang="en-US" sz="2000" dirty="0" smtClean="0">
                <a:latin typeface="YummyCupcakes"/>
                <a:cs typeface="YummyCupcakes"/>
              </a:rPr>
              <a:t>Google Drive Navigation.</a:t>
            </a:r>
          </a:p>
          <a:p>
            <a:pPr marL="914400" lvl="1" indent="-457200">
              <a:buFont typeface="Arial"/>
              <a:buChar char="•"/>
            </a:pPr>
            <a:r>
              <a:rPr lang="en-US" sz="2000" dirty="0" smtClean="0">
                <a:latin typeface="YummyCupcakes"/>
                <a:cs typeface="YummyCupcakes"/>
              </a:rPr>
              <a:t>Folders</a:t>
            </a:r>
          </a:p>
          <a:p>
            <a:pPr marL="914400" lvl="1" indent="-457200">
              <a:buFont typeface="Arial"/>
              <a:buChar char="•"/>
            </a:pPr>
            <a:r>
              <a:rPr lang="en-US" sz="2000" dirty="0" smtClean="0">
                <a:latin typeface="YummyCupcakes"/>
                <a:cs typeface="YummyCupcakes"/>
              </a:rPr>
              <a:t>Create</a:t>
            </a:r>
          </a:p>
          <a:p>
            <a:pPr marL="914400" lvl="1" indent="-457200">
              <a:buFont typeface="Arial"/>
              <a:buChar char="•"/>
            </a:pPr>
            <a:r>
              <a:rPr lang="en-US" sz="2000" dirty="0" smtClean="0">
                <a:latin typeface="YummyCupcakes"/>
                <a:cs typeface="YummyCupcakes"/>
              </a:rPr>
              <a:t>Shared files</a:t>
            </a:r>
          </a:p>
          <a:p>
            <a:pPr marL="914400" lvl="1" indent="-457200">
              <a:buFont typeface="Arial"/>
              <a:buChar char="•"/>
            </a:pPr>
            <a:r>
              <a:rPr lang="en-US" sz="2000" dirty="0" smtClean="0">
                <a:latin typeface="YummyCupcakes"/>
                <a:cs typeface="YummyCupcakes"/>
              </a:rPr>
              <a:t>My Drive files</a:t>
            </a:r>
          </a:p>
        </p:txBody>
      </p:sp>
    </p:spTree>
    <p:extLst>
      <p:ext uri="{BB962C8B-B14F-4D97-AF65-F5344CB8AC3E}">
        <p14:creationId xmlns:p14="http://schemas.microsoft.com/office/powerpoint/2010/main" val="2803880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641767"/>
            <a:ext cx="6127353" cy="7294304"/>
          </a:xfrm>
          <a:prstGeom prst="rect">
            <a:avLst/>
          </a:prstGeom>
          <a:noFill/>
        </p:spPr>
        <p:txBody>
          <a:bodyPr wrap="square" rtlCol="0">
            <a:spAutoFit/>
          </a:bodyPr>
          <a:lstStyle/>
          <a:p>
            <a:pPr algn="ctr"/>
            <a:r>
              <a:rPr lang="en-US" sz="2400" b="1" u="sng" dirty="0" smtClean="0">
                <a:latin typeface="YummyCupcakes"/>
                <a:cs typeface="YummyCupcakes"/>
              </a:rPr>
              <a:t>Implementation Day 3 (cont..) </a:t>
            </a:r>
          </a:p>
          <a:p>
            <a:pPr algn="ctr"/>
            <a:endParaRPr lang="en-US" sz="2400" b="1" u="sng" dirty="0" smtClean="0">
              <a:latin typeface="YummyCupcakes"/>
              <a:cs typeface="YummyCupcakes"/>
            </a:endParaRPr>
          </a:p>
          <a:p>
            <a:pPr marL="457200" indent="-457200">
              <a:buFont typeface="+mj-lt"/>
              <a:buAutoNum type="arabicPeriod" startAt="3"/>
            </a:pPr>
            <a:r>
              <a:rPr lang="en-US" sz="2000" dirty="0" smtClean="0">
                <a:latin typeface="YummyCupcakes"/>
                <a:cs typeface="YummyCupcakes"/>
              </a:rPr>
              <a:t>Create a folder for the school year.</a:t>
            </a:r>
          </a:p>
          <a:p>
            <a:pPr marL="914400" lvl="1" indent="-457200">
              <a:buFont typeface="Arial"/>
              <a:buChar char="•"/>
            </a:pPr>
            <a:r>
              <a:rPr lang="en-US" sz="2000" dirty="0" smtClean="0">
                <a:latin typeface="YummyCupcakes"/>
                <a:cs typeface="YummyCupcakes"/>
              </a:rPr>
              <a:t>Students click on the “Create” button in the upper, left-hand corner of the Google Drive window.</a:t>
            </a:r>
          </a:p>
          <a:p>
            <a:pPr marL="914400" lvl="1" indent="-457200">
              <a:buFont typeface="Arial"/>
              <a:buChar char="•"/>
            </a:pPr>
            <a:r>
              <a:rPr lang="en-US" sz="2000" dirty="0" smtClean="0">
                <a:latin typeface="YummyCupcakes"/>
                <a:cs typeface="YummyCupcakes"/>
              </a:rPr>
              <a:t>A drop-down menu now appears and the students have multiple options to choose from, one of them being a folder. Students need to click on the word folder.</a:t>
            </a:r>
          </a:p>
          <a:p>
            <a:pPr marL="914400" lvl="1" indent="-457200">
              <a:buFont typeface="Arial"/>
              <a:buChar char="•"/>
            </a:pPr>
            <a:r>
              <a:rPr lang="en-US" sz="2000" dirty="0" smtClean="0">
                <a:latin typeface="YummyCupcakes"/>
                <a:cs typeface="YummyCupcakes"/>
              </a:rPr>
              <a:t>A pop-up window now appears that prompts that students to create a name for the folder. I have the students name their folder with the school year dates and their name (i.e. 2013-2014 Alissa Gray).</a:t>
            </a:r>
          </a:p>
          <a:p>
            <a:pPr marL="914400" lvl="1" indent="-457200">
              <a:buFont typeface="Arial"/>
              <a:buChar char="•"/>
            </a:pPr>
            <a:r>
              <a:rPr lang="en-US" sz="2000" dirty="0" smtClean="0">
                <a:latin typeface="YummyCupcakes"/>
                <a:cs typeface="YummyCupcakes"/>
              </a:rPr>
              <a:t>Once the folder has been created the students need to share the folder with the teacher by opening the folder, clicking the on the “Share” button, and entering the teacher’s email address. </a:t>
            </a:r>
            <a:endParaRPr lang="en-US" sz="2000" dirty="0">
              <a:latin typeface="YummyCupcakes"/>
              <a:cs typeface="YummyCupcakes"/>
            </a:endParaRPr>
          </a:p>
          <a:p>
            <a:pPr marL="457200" indent="-457200">
              <a:buFont typeface="+mj-lt"/>
              <a:buAutoNum type="arabicPeriod" startAt="4"/>
            </a:pPr>
            <a:r>
              <a:rPr lang="en-US" sz="2000" dirty="0" smtClean="0">
                <a:latin typeface="YummyCupcakes"/>
                <a:cs typeface="YummyCupcakes"/>
              </a:rPr>
              <a:t>Create sub-folders correlating to subjects or tasks for the school year.</a:t>
            </a:r>
          </a:p>
          <a:p>
            <a:pPr marL="914400" lvl="1" indent="-457200">
              <a:buFont typeface="Arial"/>
              <a:buChar char="•"/>
            </a:pPr>
            <a:r>
              <a:rPr lang="en-US" sz="2000" dirty="0" smtClean="0">
                <a:latin typeface="YummyCupcakes"/>
                <a:cs typeface="YummyCupcakes"/>
              </a:rPr>
              <a:t>Students need to have their school year folder open.</a:t>
            </a:r>
          </a:p>
          <a:p>
            <a:pPr marL="914400" lvl="1" indent="-457200">
              <a:buFont typeface="Arial"/>
              <a:buChar char="•"/>
            </a:pPr>
            <a:r>
              <a:rPr lang="en-US" sz="2000" dirty="0" smtClean="0">
                <a:latin typeface="YummyCupcakes"/>
                <a:cs typeface="YummyCupcakes"/>
              </a:rPr>
              <a:t>Then students need to create a folder for every subject/task (math, read aloud comprehension, science, etc.) identified by the teacher by following the same steps listed above for creating a folder.</a:t>
            </a:r>
          </a:p>
        </p:txBody>
      </p:sp>
    </p:spTree>
    <p:extLst>
      <p:ext uri="{BB962C8B-B14F-4D97-AF65-F5344CB8AC3E}">
        <p14:creationId xmlns:p14="http://schemas.microsoft.com/office/powerpoint/2010/main" val="31723053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117664"/>
            <a:ext cx="6127353" cy="9140964"/>
          </a:xfrm>
          <a:prstGeom prst="rect">
            <a:avLst/>
          </a:prstGeom>
          <a:noFill/>
        </p:spPr>
        <p:txBody>
          <a:bodyPr wrap="square" rtlCol="0">
            <a:spAutoFit/>
          </a:bodyPr>
          <a:lstStyle/>
          <a:p>
            <a:pPr algn="ctr"/>
            <a:r>
              <a:rPr lang="en-US" sz="2400" b="1" u="sng" dirty="0" smtClean="0">
                <a:latin typeface="YummyCupcakes"/>
                <a:cs typeface="YummyCupcakes"/>
              </a:rPr>
              <a:t>Implementation Day 4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review the steps for getting their Chromebooks, log onto a Chromebook, access Google Drive, and create a Google Doc.</a:t>
            </a:r>
          </a:p>
          <a:p>
            <a:pPr marL="457200" indent="-457200">
              <a:buFont typeface="Arial"/>
              <a:buChar char="•"/>
            </a:pPr>
            <a:r>
              <a:rPr lang="en-US" sz="2000" dirty="0" smtClean="0">
                <a:latin typeface="YummyCupcakes"/>
                <a:cs typeface="YummyCupcakes"/>
              </a:rPr>
              <a:t>Before starting the teacher demonstration and student use of the Chromebooks, it is suggested that the teacher reviews the consequences for misuse of the Chromebook with the entire class. </a:t>
            </a:r>
            <a:endParaRPr lang="en-US" dirty="0">
              <a:latin typeface="YummyCupcakes"/>
              <a:cs typeface="YummyCupcakes"/>
            </a:endParaRPr>
          </a:p>
          <a:p>
            <a:pPr marL="457200" indent="-457200">
              <a:buFont typeface="+mj-lt"/>
              <a:buAutoNum type="arabicPeriod"/>
            </a:pPr>
            <a:r>
              <a:rPr lang="en-US" sz="2000" dirty="0" smtClean="0">
                <a:latin typeface="YummyCupcakes"/>
                <a:cs typeface="YummyCupcakes"/>
              </a:rPr>
              <a:t>Access Google Drive</a:t>
            </a:r>
          </a:p>
          <a:p>
            <a:pPr marL="457200" indent="-457200">
              <a:buFont typeface="+mj-lt"/>
              <a:buAutoNum type="arabicPeriod"/>
            </a:pPr>
            <a:r>
              <a:rPr lang="en-US" sz="2000" dirty="0" smtClean="0">
                <a:latin typeface="YummyCupcakes"/>
                <a:cs typeface="YummyCupcakes"/>
              </a:rPr>
              <a:t>Access school year folder</a:t>
            </a:r>
          </a:p>
          <a:p>
            <a:pPr marL="914400" lvl="1" indent="-457200">
              <a:buFont typeface="Arial"/>
              <a:buChar char="•"/>
            </a:pPr>
            <a:r>
              <a:rPr lang="en-US" sz="2000" dirty="0" smtClean="0">
                <a:latin typeface="YummyCupcakes"/>
                <a:cs typeface="YummyCupcakes"/>
              </a:rPr>
              <a:t>Once students have opened Google Drive, they can access their school year folder by selecting My Drive and clicking on their folder they created for the school year.</a:t>
            </a:r>
          </a:p>
          <a:p>
            <a:pPr marL="457200" indent="-457200">
              <a:buFont typeface="+mj-lt"/>
              <a:buAutoNum type="arabicPeriod"/>
            </a:pPr>
            <a:r>
              <a:rPr lang="en-US" sz="2000" dirty="0" smtClean="0">
                <a:latin typeface="YummyCupcakes"/>
                <a:cs typeface="YummyCupcakes"/>
              </a:rPr>
              <a:t>Create a Google Doc</a:t>
            </a:r>
          </a:p>
          <a:p>
            <a:pPr marL="914400" lvl="1" indent="-457200">
              <a:buFont typeface="Arial"/>
              <a:buChar char="•"/>
            </a:pPr>
            <a:r>
              <a:rPr lang="en-US" sz="2000" dirty="0" smtClean="0">
                <a:latin typeface="YummyCupcakes"/>
                <a:cs typeface="YummyCupcakes"/>
              </a:rPr>
              <a:t>Decide what subject you want your students to create their first Google Doc and have students select this folder.</a:t>
            </a:r>
          </a:p>
          <a:p>
            <a:pPr marL="914400" lvl="1" indent="-457200">
              <a:buFont typeface="Arial"/>
              <a:buChar char="•"/>
            </a:pPr>
            <a:r>
              <a:rPr lang="en-US" sz="2000" dirty="0" smtClean="0">
                <a:latin typeface="YummyCupcakes"/>
                <a:cs typeface="YummyCupcakes"/>
              </a:rPr>
              <a:t>Once students are in the correct subject folder, have them select the “Create” button and click on “Doc.”</a:t>
            </a:r>
          </a:p>
          <a:p>
            <a:pPr marL="914400" lvl="1" indent="-457200">
              <a:buFont typeface="Arial"/>
              <a:buChar char="•"/>
            </a:pPr>
            <a:r>
              <a:rPr lang="en-US" sz="2000" dirty="0" smtClean="0">
                <a:latin typeface="YummyCupcakes"/>
                <a:cs typeface="YummyCupcakes"/>
              </a:rPr>
              <a:t>This now brings the students to a new, untitled doc.</a:t>
            </a:r>
          </a:p>
          <a:p>
            <a:pPr marL="457200" indent="-457200">
              <a:buFont typeface="+mj-lt"/>
              <a:buAutoNum type="arabicPeriod"/>
            </a:pPr>
            <a:r>
              <a:rPr lang="en-US" sz="2000" dirty="0" smtClean="0">
                <a:latin typeface="YummyCupcakes"/>
                <a:cs typeface="YummyCupcakes"/>
              </a:rPr>
              <a:t>Title the Google Doc</a:t>
            </a:r>
          </a:p>
          <a:p>
            <a:pPr marL="914400" lvl="1" indent="-457200">
              <a:buFont typeface="Arial"/>
              <a:buChar char="•"/>
            </a:pPr>
            <a:r>
              <a:rPr lang="en-US" sz="2000" dirty="0" smtClean="0">
                <a:latin typeface="YummyCupcakes"/>
                <a:cs typeface="YummyCupcakes"/>
              </a:rPr>
              <a:t>Click on the “untitled document” on the top of the page. </a:t>
            </a:r>
          </a:p>
          <a:p>
            <a:pPr marL="914400" lvl="1" indent="-457200">
              <a:buFont typeface="Arial"/>
              <a:buChar char="•"/>
            </a:pPr>
            <a:r>
              <a:rPr lang="en-US" sz="2000" dirty="0" smtClean="0">
                <a:latin typeface="YummyCupcakes"/>
                <a:cs typeface="YummyCupcakes"/>
              </a:rPr>
              <a:t>A pop-up window now appears. The students are to title their Google Doc based on your instructions.</a:t>
            </a:r>
          </a:p>
          <a:p>
            <a:pPr marL="457200" indent="-457200">
              <a:buFont typeface="+mj-lt"/>
              <a:buAutoNum type="arabicPeriod"/>
            </a:pPr>
            <a:r>
              <a:rPr lang="en-US" sz="2000" dirty="0" smtClean="0">
                <a:latin typeface="YummyCupcakes"/>
                <a:cs typeface="YummyCupcakes"/>
              </a:rPr>
              <a:t>Writing a body.</a:t>
            </a:r>
          </a:p>
          <a:p>
            <a:pPr marL="914400" lvl="1" indent="-457200">
              <a:buFont typeface="Arial"/>
              <a:buChar char="•"/>
            </a:pPr>
            <a:r>
              <a:rPr lang="en-US" sz="2000" dirty="0" smtClean="0">
                <a:latin typeface="YummyCupcakes"/>
                <a:cs typeface="YummyCupcakes"/>
              </a:rPr>
              <a:t>Students are to follow your prompt for their Google Doc without editing the Doc. </a:t>
            </a:r>
          </a:p>
          <a:p>
            <a:pPr marL="914400" lvl="1" indent="-457200">
              <a:buFont typeface="Arial"/>
              <a:buChar char="•"/>
            </a:pPr>
            <a:endParaRPr lang="en-US" sz="2000" dirty="0" smtClean="0">
              <a:latin typeface="YummyCupcakes"/>
              <a:cs typeface="YummyCupcakes"/>
            </a:endParaRPr>
          </a:p>
        </p:txBody>
      </p:sp>
    </p:spTree>
    <p:extLst>
      <p:ext uri="{BB962C8B-B14F-4D97-AF65-F5344CB8AC3E}">
        <p14:creationId xmlns:p14="http://schemas.microsoft.com/office/powerpoint/2010/main" val="3080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420034"/>
            <a:ext cx="6127353" cy="8217634"/>
          </a:xfrm>
          <a:prstGeom prst="rect">
            <a:avLst/>
          </a:prstGeom>
          <a:noFill/>
        </p:spPr>
        <p:txBody>
          <a:bodyPr wrap="square" rtlCol="0">
            <a:spAutoFit/>
          </a:bodyPr>
          <a:lstStyle/>
          <a:p>
            <a:pPr algn="ctr"/>
            <a:r>
              <a:rPr lang="en-US" sz="2400" b="1" u="sng" dirty="0" smtClean="0">
                <a:latin typeface="YummyCupcakes"/>
                <a:cs typeface="YummyCupcakes"/>
              </a:rPr>
              <a:t>Implementation Day 5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review the steps for getting their Chromebooks, log onto a Chromebook, access Google Drive, and edit their Google Doc created on the previous day.</a:t>
            </a:r>
          </a:p>
          <a:p>
            <a:pPr marL="457200" indent="-457200">
              <a:buFont typeface="Arial"/>
              <a:buChar char="•"/>
            </a:pPr>
            <a:r>
              <a:rPr lang="en-US" sz="2000" dirty="0" smtClean="0">
                <a:latin typeface="YummyCupcakes"/>
                <a:cs typeface="YummyCupcakes"/>
              </a:rPr>
              <a:t>Before starting the teacher demonstration and student use of the Chromebooks, it is suggested that the teacher reviews the consequences for misuse of the Chromebook with the entire class. </a:t>
            </a:r>
            <a:endParaRPr lang="en-US" dirty="0">
              <a:latin typeface="YummyCupcakes"/>
              <a:cs typeface="YummyCupcakes"/>
            </a:endParaRPr>
          </a:p>
          <a:p>
            <a:pPr marL="457200" indent="-457200">
              <a:buFont typeface="+mj-lt"/>
              <a:buAutoNum type="arabicPeriod"/>
            </a:pPr>
            <a:r>
              <a:rPr lang="en-US" sz="2000" dirty="0" smtClean="0">
                <a:latin typeface="YummyCupcakes"/>
                <a:cs typeface="YummyCupcakes"/>
              </a:rPr>
              <a:t>Access Google Drive</a:t>
            </a:r>
          </a:p>
          <a:p>
            <a:pPr marL="457200" indent="-457200">
              <a:buFont typeface="+mj-lt"/>
              <a:buAutoNum type="arabicPeriod"/>
            </a:pPr>
            <a:r>
              <a:rPr lang="en-US" sz="2000" dirty="0" smtClean="0">
                <a:latin typeface="YummyCupcakes"/>
                <a:cs typeface="YummyCupcakes"/>
              </a:rPr>
              <a:t>Access school year folder.</a:t>
            </a:r>
          </a:p>
          <a:p>
            <a:pPr marL="457200" indent="-457200">
              <a:buFont typeface="+mj-lt"/>
              <a:buAutoNum type="arabicPeriod"/>
            </a:pPr>
            <a:r>
              <a:rPr lang="en-US" sz="2000" dirty="0" smtClean="0">
                <a:latin typeface="YummyCupcakes"/>
                <a:cs typeface="YummyCupcakes"/>
              </a:rPr>
              <a:t>Access their subject folder.</a:t>
            </a:r>
          </a:p>
          <a:p>
            <a:pPr marL="457200" indent="-457200">
              <a:buFont typeface="+mj-lt"/>
              <a:buAutoNum type="arabicPeriod"/>
            </a:pPr>
            <a:r>
              <a:rPr lang="en-US" sz="2000" dirty="0" smtClean="0">
                <a:latin typeface="YummyCupcakes"/>
                <a:cs typeface="YummyCupcakes"/>
              </a:rPr>
              <a:t>Access their Google Doc created on the previous day.</a:t>
            </a:r>
          </a:p>
          <a:p>
            <a:pPr marL="914400" lvl="1" indent="-457200">
              <a:buFont typeface="Arial"/>
              <a:buChar char="•"/>
            </a:pPr>
            <a:r>
              <a:rPr lang="en-US" sz="2000" dirty="0" smtClean="0">
                <a:latin typeface="YummyCupcakes"/>
                <a:cs typeface="YummyCupcakes"/>
              </a:rPr>
              <a:t>Students can open their Google Doc by simply click on the title of their Google Doc.</a:t>
            </a:r>
          </a:p>
          <a:p>
            <a:pPr marL="457200" indent="-457200">
              <a:buFont typeface="+mj-lt"/>
              <a:buAutoNum type="arabicPeriod"/>
            </a:pPr>
            <a:r>
              <a:rPr lang="en-US" sz="2000" dirty="0" smtClean="0">
                <a:latin typeface="YummyCupcakes"/>
                <a:cs typeface="YummyCupcakes"/>
              </a:rPr>
              <a:t>Edit the Google Doc.</a:t>
            </a:r>
          </a:p>
          <a:p>
            <a:pPr marL="914400" lvl="1" indent="-457200">
              <a:buFont typeface="Arial"/>
              <a:buChar char="•"/>
            </a:pPr>
            <a:r>
              <a:rPr lang="en-US" sz="2000" dirty="0" smtClean="0">
                <a:latin typeface="YummyCupcakes"/>
                <a:cs typeface="YummyCupcakes"/>
              </a:rPr>
              <a:t>Change font</a:t>
            </a:r>
          </a:p>
          <a:p>
            <a:pPr marL="914400" lvl="1" indent="-457200">
              <a:buFont typeface="Arial"/>
              <a:buChar char="•"/>
            </a:pPr>
            <a:r>
              <a:rPr lang="en-US" sz="2000" dirty="0" smtClean="0">
                <a:latin typeface="YummyCupcakes"/>
                <a:cs typeface="YummyCupcakes"/>
              </a:rPr>
              <a:t>Change font size</a:t>
            </a:r>
          </a:p>
          <a:p>
            <a:pPr marL="914400" lvl="1" indent="-457200">
              <a:buFont typeface="Arial"/>
              <a:buChar char="•"/>
            </a:pPr>
            <a:r>
              <a:rPr lang="en-US" sz="2000" dirty="0" smtClean="0">
                <a:latin typeface="YummyCupcakes"/>
                <a:cs typeface="YummyCupcakes"/>
              </a:rPr>
              <a:t>Change text color</a:t>
            </a:r>
          </a:p>
          <a:p>
            <a:pPr marL="914400" lvl="1" indent="-457200">
              <a:buFont typeface="Arial"/>
              <a:buChar char="•"/>
            </a:pPr>
            <a:r>
              <a:rPr lang="en-US" sz="2000" dirty="0" smtClean="0">
                <a:latin typeface="YummyCupcakes"/>
                <a:cs typeface="YummyCupcakes"/>
              </a:rPr>
              <a:t>Bold</a:t>
            </a:r>
          </a:p>
          <a:p>
            <a:pPr marL="914400" lvl="1" indent="-457200">
              <a:buFont typeface="Arial"/>
              <a:buChar char="•"/>
            </a:pPr>
            <a:r>
              <a:rPr lang="en-US" sz="2000" dirty="0" smtClean="0">
                <a:latin typeface="YummyCupcakes"/>
                <a:cs typeface="YummyCupcakes"/>
              </a:rPr>
              <a:t>Italics</a:t>
            </a:r>
          </a:p>
          <a:p>
            <a:pPr marL="914400" lvl="1" indent="-457200">
              <a:buFont typeface="Arial"/>
              <a:buChar char="•"/>
            </a:pPr>
            <a:r>
              <a:rPr lang="en-US" sz="2000" dirty="0" smtClean="0">
                <a:latin typeface="YummyCupcakes"/>
                <a:cs typeface="YummyCupcakes"/>
              </a:rPr>
              <a:t>Underline</a:t>
            </a:r>
          </a:p>
          <a:p>
            <a:pPr marL="914400" lvl="1" indent="-457200">
              <a:buFont typeface="Arial"/>
              <a:buChar char="•"/>
            </a:pPr>
            <a:r>
              <a:rPr lang="en-US" sz="2000" dirty="0" smtClean="0">
                <a:latin typeface="YummyCupcakes"/>
                <a:cs typeface="YummyCupcakes"/>
              </a:rPr>
              <a:t>Add a picture</a:t>
            </a:r>
          </a:p>
          <a:p>
            <a:pPr marL="914400" lvl="1" indent="-457200">
              <a:buFont typeface="Arial"/>
              <a:buChar char="•"/>
            </a:pPr>
            <a:r>
              <a:rPr lang="en-US" sz="2000" dirty="0" smtClean="0">
                <a:latin typeface="YummyCupcakes"/>
                <a:cs typeface="YummyCupcakes"/>
              </a:rPr>
              <a:t>Add a hyperlink</a:t>
            </a:r>
          </a:p>
          <a:p>
            <a:pPr marL="457200" indent="-457200">
              <a:buFont typeface="+mj-lt"/>
              <a:buAutoNum type="arabicPeriod"/>
            </a:pPr>
            <a:r>
              <a:rPr lang="en-US" sz="2000" dirty="0" smtClean="0">
                <a:latin typeface="YummyCupcakes"/>
                <a:cs typeface="YummyCupcakes"/>
              </a:rPr>
              <a:t>Discuss the difference between a professional paper and a personal paper when editing a document. </a:t>
            </a:r>
          </a:p>
        </p:txBody>
      </p:sp>
    </p:spTree>
    <p:extLst>
      <p:ext uri="{BB962C8B-B14F-4D97-AF65-F5344CB8AC3E}">
        <p14:creationId xmlns:p14="http://schemas.microsoft.com/office/powerpoint/2010/main" val="9086631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5222" y="155221"/>
            <a:ext cx="6524978" cy="8734779"/>
          </a:xfrm>
          <a:prstGeom prst="roundRect">
            <a:avLst/>
          </a:prstGeom>
          <a:noFill/>
          <a:ln w="57150" cmpd="sng">
            <a:solidFill>
              <a:schemeClr val="accent3">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2960" y="319244"/>
            <a:ext cx="6127353" cy="8217634"/>
          </a:xfrm>
          <a:prstGeom prst="rect">
            <a:avLst/>
          </a:prstGeom>
          <a:noFill/>
        </p:spPr>
        <p:txBody>
          <a:bodyPr wrap="square" rtlCol="0">
            <a:spAutoFit/>
          </a:bodyPr>
          <a:lstStyle/>
          <a:p>
            <a:pPr algn="ctr"/>
            <a:r>
              <a:rPr lang="en-US" sz="2400" b="1" u="sng" dirty="0" smtClean="0">
                <a:latin typeface="YummyCupcakes"/>
                <a:cs typeface="YummyCupcakes"/>
              </a:rPr>
              <a:t>Implementation Day 6 </a:t>
            </a:r>
          </a:p>
          <a:p>
            <a:pPr algn="ctr"/>
            <a:endParaRPr lang="en-US" sz="2400" b="1" u="sng" dirty="0" smtClean="0">
              <a:latin typeface="YummyCupcakes"/>
              <a:cs typeface="YummyCupcakes"/>
            </a:endParaRPr>
          </a:p>
          <a:p>
            <a:r>
              <a:rPr lang="en-US" sz="2000" b="1" dirty="0" smtClean="0">
                <a:latin typeface="YummyCupcakes"/>
                <a:cs typeface="YummyCupcakes"/>
              </a:rPr>
              <a:t>Purpose: Students will review the steps for getting their Chromebooks, log onto a Chromebook, access Google Drive, and collaborate with a  classmate on their Google Doc.</a:t>
            </a:r>
          </a:p>
          <a:p>
            <a:endParaRPr lang="en-US" dirty="0">
              <a:latin typeface="YummyCupcakes"/>
              <a:cs typeface="YummyCupcakes"/>
            </a:endParaRPr>
          </a:p>
          <a:p>
            <a:pPr marL="457200" indent="-457200">
              <a:buFont typeface="+mj-lt"/>
              <a:buAutoNum type="arabicPeriod"/>
            </a:pPr>
            <a:r>
              <a:rPr lang="en-US" sz="2000" dirty="0" smtClean="0">
                <a:latin typeface="YummyCupcakes"/>
                <a:cs typeface="YummyCupcakes"/>
              </a:rPr>
              <a:t>Access Google Drive</a:t>
            </a:r>
          </a:p>
          <a:p>
            <a:pPr marL="457200" indent="-457200">
              <a:buFont typeface="+mj-lt"/>
              <a:buAutoNum type="arabicPeriod"/>
            </a:pPr>
            <a:r>
              <a:rPr lang="en-US" sz="2000" dirty="0" smtClean="0">
                <a:latin typeface="YummyCupcakes"/>
                <a:cs typeface="YummyCupcakes"/>
              </a:rPr>
              <a:t>Access school year folder.</a:t>
            </a:r>
          </a:p>
          <a:p>
            <a:pPr marL="457200" indent="-457200">
              <a:buFont typeface="+mj-lt"/>
              <a:buAutoNum type="arabicPeriod"/>
            </a:pPr>
            <a:r>
              <a:rPr lang="en-US" sz="2000" dirty="0" smtClean="0">
                <a:latin typeface="YummyCupcakes"/>
                <a:cs typeface="YummyCupcakes"/>
              </a:rPr>
              <a:t>Access their subject folder.</a:t>
            </a:r>
          </a:p>
          <a:p>
            <a:pPr marL="457200" indent="-457200">
              <a:buFont typeface="+mj-lt"/>
              <a:buAutoNum type="arabicPeriod"/>
            </a:pPr>
            <a:r>
              <a:rPr lang="en-US" sz="2000" dirty="0" smtClean="0">
                <a:latin typeface="YummyCupcakes"/>
                <a:cs typeface="YummyCupcakes"/>
              </a:rPr>
              <a:t>Access their Google Doc created on the previous day.</a:t>
            </a:r>
          </a:p>
          <a:p>
            <a:pPr marL="457200" indent="-457200">
              <a:buFont typeface="+mj-lt"/>
              <a:buAutoNum type="arabicPeriod"/>
            </a:pPr>
            <a:r>
              <a:rPr lang="en-US" sz="2000" dirty="0" smtClean="0">
                <a:latin typeface="YummyCupcakes"/>
                <a:cs typeface="YummyCupcakes"/>
              </a:rPr>
              <a:t>Share Google Doc with another classmate.</a:t>
            </a:r>
          </a:p>
          <a:p>
            <a:pPr marL="914400" lvl="1" indent="-457200">
              <a:buFont typeface="Arial"/>
              <a:buChar char="•"/>
            </a:pPr>
            <a:r>
              <a:rPr lang="en-US" sz="2000" dirty="0" smtClean="0">
                <a:latin typeface="YummyCupcakes"/>
                <a:cs typeface="YummyCupcakes"/>
              </a:rPr>
              <a:t>Once students have opened their Google Doc, they can share their document with their pre-assigned co-collaborator by clicking on the “Share” button at the top of the page. The students will then be prompted to enter their co-collaborators email address to share the Google Doc.</a:t>
            </a:r>
          </a:p>
          <a:p>
            <a:pPr marL="457200" indent="-457200">
              <a:buFont typeface="+mj-lt"/>
              <a:buAutoNum type="arabicPeriod"/>
            </a:pPr>
            <a:r>
              <a:rPr lang="en-US" sz="2000" dirty="0" smtClean="0">
                <a:latin typeface="YummyCupcakes"/>
                <a:cs typeface="YummyCupcakes"/>
              </a:rPr>
              <a:t>Open shared Google Doc.</a:t>
            </a:r>
          </a:p>
          <a:p>
            <a:pPr marL="914400" lvl="1" indent="-457200">
              <a:buFont typeface="Arial"/>
              <a:buChar char="•"/>
            </a:pPr>
            <a:r>
              <a:rPr lang="en-US" sz="2000" dirty="0" smtClean="0">
                <a:latin typeface="YummyCupcakes"/>
                <a:cs typeface="YummyCupcakes"/>
              </a:rPr>
              <a:t>Students can open the shared Google Doc by going back to their Google Drive main screen..</a:t>
            </a:r>
          </a:p>
          <a:p>
            <a:pPr marL="914400" lvl="1" indent="-457200">
              <a:buFont typeface="Arial"/>
              <a:buChar char="•"/>
            </a:pPr>
            <a:r>
              <a:rPr lang="en-US" sz="2000" dirty="0" smtClean="0">
                <a:latin typeface="YummyCupcakes"/>
                <a:cs typeface="YummyCupcakes"/>
              </a:rPr>
              <a:t>The left-hand navigation menu has a “Shared with me” Folder. The students can click on this folder and then open the document shared with them.</a:t>
            </a:r>
          </a:p>
          <a:p>
            <a:pPr marL="457200" indent="-457200">
              <a:buFont typeface="+mj-lt"/>
              <a:buAutoNum type="arabicPeriod"/>
            </a:pPr>
            <a:r>
              <a:rPr lang="en-US" sz="2000" dirty="0" smtClean="0">
                <a:latin typeface="YummyCupcakes"/>
                <a:cs typeface="YummyCupcakes"/>
              </a:rPr>
              <a:t>Edit shared Google Doc.</a:t>
            </a:r>
          </a:p>
          <a:p>
            <a:pPr marL="914400" lvl="1" indent="-457200">
              <a:buFont typeface="Arial"/>
              <a:buChar char="•"/>
            </a:pPr>
            <a:r>
              <a:rPr lang="en-US" sz="2000" dirty="0" smtClean="0">
                <a:latin typeface="YummyCupcakes"/>
                <a:cs typeface="YummyCupcakes"/>
              </a:rPr>
              <a:t>After opening the shared document, students can make their own edits to the document.</a:t>
            </a:r>
          </a:p>
        </p:txBody>
      </p:sp>
    </p:spTree>
    <p:extLst>
      <p:ext uri="{BB962C8B-B14F-4D97-AF65-F5344CB8AC3E}">
        <p14:creationId xmlns:p14="http://schemas.microsoft.com/office/powerpoint/2010/main" val="23197775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321</TotalTime>
  <Words>2343</Words>
  <Application>Microsoft Macintosh PowerPoint</Application>
  <PresentationFormat>On-screen Show (4:3)</PresentationFormat>
  <Paragraphs>236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Billings Public Schools</dc:creator>
  <cp:lastModifiedBy>Billings Public Schools</cp:lastModifiedBy>
  <cp:revision>30</cp:revision>
  <cp:lastPrinted>2013-07-27T23:43:06Z</cp:lastPrinted>
  <dcterms:created xsi:type="dcterms:W3CDTF">2013-07-27T19:31:37Z</dcterms:created>
  <dcterms:modified xsi:type="dcterms:W3CDTF">2013-08-01T15:43:58Z</dcterms:modified>
</cp:coreProperties>
</file>